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8" r:id="rId1"/>
  </p:sldMasterIdLst>
  <p:notesMasterIdLst>
    <p:notesMasterId r:id="rId12"/>
  </p:notesMasterIdLst>
  <p:handoutMasterIdLst>
    <p:handoutMasterId r:id="rId13"/>
  </p:handoutMasterIdLst>
  <p:sldIdLst>
    <p:sldId id="257" r:id="rId2"/>
    <p:sldId id="404" r:id="rId3"/>
    <p:sldId id="412" r:id="rId4"/>
    <p:sldId id="402" r:id="rId5"/>
    <p:sldId id="401" r:id="rId6"/>
    <p:sldId id="414" r:id="rId7"/>
    <p:sldId id="426" r:id="rId8"/>
    <p:sldId id="419" r:id="rId9"/>
    <p:sldId id="413" r:id="rId10"/>
    <p:sldId id="407" r:id="rId11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11" autoAdjust="0"/>
    <p:restoredTop sz="90476" autoAdjust="0"/>
  </p:normalViewPr>
  <p:slideViewPr>
    <p:cSldViewPr>
      <p:cViewPr varScale="1">
        <p:scale>
          <a:sx n="115" d="100"/>
          <a:sy n="115" d="100"/>
        </p:scale>
        <p:origin x="2368" y="20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24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21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8" y="0"/>
            <a:ext cx="2972421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4C69203-A784-440F-9127-2543D6B363E6}" type="datetimeFigureOut">
              <a:rPr lang="en-US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675"/>
            <a:ext cx="2972421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8" y="8829675"/>
            <a:ext cx="2972421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9BFA11-75C3-421B-A2E6-25F05C2BD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23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21" cy="465138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8" y="0"/>
            <a:ext cx="2972421" cy="465138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FB8957-D4A6-4F66-AE56-E5A79E126CAD}" type="datetimeFigureOut">
              <a:rPr lang="en-US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2" y="4416427"/>
            <a:ext cx="5485158" cy="4183063"/>
          </a:xfrm>
          <a:prstGeom prst="rect">
            <a:avLst/>
          </a:prstGeom>
        </p:spPr>
        <p:txBody>
          <a:bodyPr vert="horz" lIns="93164" tIns="46582" rIns="93164" bIns="4658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675"/>
            <a:ext cx="2972421" cy="465138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8" y="8829675"/>
            <a:ext cx="2972421" cy="465138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011653-FD8F-441E-8AA0-5FB47A3B2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649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011653-FD8F-441E-8AA0-5FB47A3B212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3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41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85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91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54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63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15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ECEDE-A3E9-4B0D-88B0-432FA8F1215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9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B0EFF2-6DD3-4E2E-9651-69D3169E3A34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A3EF26-7E7C-47B1-8AF6-225FDA43E07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060070CC-5131-4E7C-AED3-AA07AA8FAB95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485C3B0B-C8C5-4529-864A-F9F8E64E52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283ED6-971D-4752-839B-CBF9A8AFA249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BA37B1C-7605-4B75-BB2B-E107FCABE36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0CF591-60DD-42D7-B61E-F2B1103C982A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89B46E-F44B-4B4F-88DE-F0687E17DD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1EBEF5-4C82-4686-92B0-5A4C9B516138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2D14AF-FE0B-40DF-84A5-CD684B199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pPr>
              <a:defRPr/>
            </a:pPr>
            <a:fld id="{A1EB4B59-01FC-4144-B61F-AC5FCD33BE84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3B8E0B-7E97-490A-B6BC-B81322EDD2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886467-645F-4E28-AA16-E46B81F9564C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8061B6-5E67-46B9-8A59-49AD09881F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D92DFD-82DB-46B3-8259-29D151C084FB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A94FA3-FAB8-49F1-AA00-E174E410B4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17E339-E88E-437E-B192-69E69E377A45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41BBB8-027E-4D72-B69D-7233249823B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985309-2C64-49D5-B12C-52851D8C88C4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F410A-814E-4B65-87F9-AFF0A3D74E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C5C2A8-BFB5-4D66-9EA6-D13F6EE9C464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F0C532-F103-479D-823D-9111802C48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EB4B59-01FC-4144-B61F-AC5FCD33BE84}" type="datetimeFigureOut">
              <a:rPr lang="en-US" smtClean="0"/>
              <a:pPr>
                <a:defRPr/>
              </a:pPr>
              <a:t>7/6/21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3B8E0B-7E97-490A-B6BC-B81322EDD2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4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5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hyperlink" Target="http://www.fairplayforgirlsinsports.org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hyperlink" Target="mailto:fairplay@legalaidatwork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fair play_ver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737005"/>
            <a:ext cx="1910680" cy="210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s://espnfivethirtyeight.files.wordpress.com/2014/04/was6469981.jpg?w=57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3" r="13771" b="35847"/>
          <a:stretch/>
        </p:blipFill>
        <p:spPr bwMode="auto">
          <a:xfrm>
            <a:off x="5922758" y="781858"/>
            <a:ext cx="2085603" cy="2063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410691" y="3124200"/>
            <a:ext cx="6597670" cy="2769446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</a:br>
            <a:b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  <a:t>Playing Fair: Title IX &amp; </a:t>
            </a:r>
            <a:b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  <a:t>Gender Equity in K-12 Athletics (Abridged)</a:t>
            </a:r>
            <a:b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22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Open Sans"/>
                <a:cs typeface="Open Sans"/>
              </a:rPr>
              <a:t>Note: </a:t>
            </a:r>
            <a:r>
              <a:rPr lang="en-US" sz="2400" b="1" u="sng" dirty="0">
                <a:solidFill>
                  <a:srgbClr val="002060"/>
                </a:solidFill>
                <a:latin typeface="Open Sans"/>
                <a:cs typeface="Open Sans"/>
              </a:rPr>
              <a:t>This material does </a:t>
            </a:r>
            <a:r>
              <a:rPr lang="en-US" sz="2400" b="1" u="sng" dirty="0">
                <a:solidFill>
                  <a:srgbClr val="FF0000"/>
                </a:solidFill>
                <a:latin typeface="Open Sans"/>
                <a:cs typeface="Open Sans"/>
              </a:rPr>
              <a:t>not</a:t>
            </a:r>
            <a:r>
              <a:rPr lang="en-US" sz="2400" b="1" u="sng" dirty="0">
                <a:solidFill>
                  <a:srgbClr val="002060"/>
                </a:solidFill>
                <a:latin typeface="Open Sans"/>
                <a:cs typeface="Open Sans"/>
              </a:rPr>
              <a:t> constitute legal advice and is general information</a:t>
            </a:r>
            <a:r>
              <a:rPr lang="en-US" sz="2400" b="1" dirty="0">
                <a:solidFill>
                  <a:srgbClr val="002060"/>
                </a:solidFill>
                <a:latin typeface="Open Sans"/>
                <a:cs typeface="Open Sans"/>
              </a:rPr>
              <a:t>!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Open Sans"/>
                <a:cs typeface="Open Sans"/>
              </a:rPr>
              <a:t>Consult your general counsel if you need help</a:t>
            </a:r>
          </a:p>
          <a:p>
            <a:pPr algn="ctr"/>
            <a:br>
              <a:rPr lang="en-US" sz="2000" dirty="0">
                <a:solidFill>
                  <a:srgbClr val="002060"/>
                </a:solidFill>
                <a:latin typeface="Open Sans"/>
                <a:cs typeface="Open Sans"/>
              </a:rPr>
            </a:br>
            <a:br>
              <a:rPr lang="en-US" sz="2200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2200" dirty="0">
              <a:solidFill>
                <a:srgbClr val="002060"/>
              </a:solidFill>
              <a:latin typeface="Open Sans"/>
              <a:cs typeface="Open Sans"/>
            </a:endParaRPr>
          </a:p>
        </p:txBody>
      </p:sp>
      <p:pic>
        <p:nvPicPr>
          <p:cNvPr id="3" name="Picture 2" descr="Mill Creek Girls Softball - Team RE/MAX | Flickr - Photo Sharing!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9" t="26940"/>
          <a:stretch/>
        </p:blipFill>
        <p:spPr>
          <a:xfrm>
            <a:off x="1382438" y="759865"/>
            <a:ext cx="2073084" cy="2085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Legal_Aid_At_Work_Logo-01.png"/>
          <p:cNvPicPr>
            <a:picLocks noChangeAspect="1"/>
          </p:cNvPicPr>
          <p:nvPr/>
        </p:nvPicPr>
        <p:blipFill>
          <a:blip r:embed="rId6"/>
          <a:srcRect l="37446" t="40433" r="43598" b="44919"/>
          <a:stretch>
            <a:fillRect/>
          </a:stretch>
        </p:blipFill>
        <p:spPr>
          <a:xfrm>
            <a:off x="457200" y="6060741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9" name="Picture 3" descr="fair play_ver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19800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525" y="443923"/>
            <a:ext cx="8474075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Benefits for Girls that Play Sports</a:t>
            </a:r>
            <a:endParaRPr lang="en-US" sz="36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-Bold"/>
              <a:cs typeface="Montserrat-Bold"/>
            </a:endParaRP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3180" y="1373839"/>
            <a:ext cx="7635019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Health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Lower rates of depression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Lower rates of breast cancer as adults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Academic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Higher rates of graduation, especially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among girls of color, at high school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and college level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Employment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90% of “C-Suite” women played sports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growing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Female athletes in high school correlated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with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  <a:sym typeface="Wingdings" panose="05000000000000000000" pitchFamily="2" charset="2"/>
              </a:rPr>
              <a:t>7% higher wage as adults</a:t>
            </a:r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</p:txBody>
      </p:sp>
      <p:pic>
        <p:nvPicPr>
          <p:cNvPr id="11" name="Picture 10" descr="RainbowBar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  <p:pic>
        <p:nvPicPr>
          <p:cNvPr id="14" name="Picture 13" descr="Legal_Aid_At_Work_Logo-01.png"/>
          <p:cNvPicPr>
            <a:picLocks noChangeAspect="1"/>
          </p:cNvPicPr>
          <p:nvPr/>
        </p:nvPicPr>
        <p:blipFill>
          <a:blip r:embed="rId4"/>
          <a:srcRect l="37446" t="40433" r="43598" b="44919"/>
          <a:stretch>
            <a:fillRect/>
          </a:stretch>
        </p:blipFill>
        <p:spPr>
          <a:xfrm>
            <a:off x="669925" y="5922468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3" name="Picture 3" descr="fair play_vert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4867" y="5922468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http://thecorporatetea.com/wp-content/uploads/2015/06/o-BLACK-GRADUATE-facebook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014" y="2811852"/>
            <a:ext cx="1826145" cy="1215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Apple (healthy)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61" y="1453394"/>
            <a:ext cx="1841556" cy="104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2" descr="http://img26.imageshack.us/img26/1743/minoritywom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014" y="4330368"/>
            <a:ext cx="1801316" cy="1065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2451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819" y="435694"/>
            <a:ext cx="8474075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Issue: Gender Inequity in School Sports</a:t>
            </a:r>
            <a:endParaRPr lang="en-US" sz="32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-Bold"/>
              <a:cs typeface="Montserrat-Bold"/>
            </a:endParaRP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9925" y="1331135"/>
            <a:ext cx="8016875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ISSUE: LACKING OPPORTUNITY TO PLAY 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Today, girls are getting </a:t>
            </a:r>
            <a:r>
              <a:rPr lang="en-US" sz="1900" b="1" i="1" dirty="0">
                <a:solidFill>
                  <a:srgbClr val="002060"/>
                </a:solidFill>
                <a:latin typeface="Open Sans"/>
                <a:cs typeface="Open Sans"/>
              </a:rPr>
              <a:t>1 million fewer chances </a:t>
            </a:r>
            <a:br>
              <a:rPr lang="en-US" sz="1900" b="1" i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b="1" i="1" dirty="0">
                <a:solidFill>
                  <a:srgbClr val="002060"/>
                </a:solidFill>
                <a:latin typeface="Open Sans"/>
                <a:cs typeface="Open Sans"/>
              </a:rPr>
              <a:t>to play 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compared to boys across U.S. (NFHS data)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4.5 million+ boys playing in high schools and 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just 3.4 million girls, despite </a:t>
            </a: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girls wanting to playing </a:t>
            </a:r>
            <a:b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far more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 (assess via surveys of girls, try-out lists + club / rec sports)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FF0000"/>
                </a:solidFill>
                <a:latin typeface="Open Sans"/>
                <a:cs typeface="Open Sans"/>
              </a:rPr>
              <a:t>In CA, boys are receiving 100,000+ more high school sports opportunities compared to girls (NFHS + census data)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ISSUE: </a:t>
            </a:r>
            <a:r>
              <a:rPr lang="en-US" sz="1900" b="1" u="sng" cap="all" dirty="0">
                <a:solidFill>
                  <a:srgbClr val="002060"/>
                </a:solidFill>
                <a:latin typeface="Open Sans"/>
                <a:cs typeface="Open Sans"/>
              </a:rPr>
              <a:t>Persistent (OVERALL) program gender inequities </a:t>
            </a:r>
            <a:br>
              <a:rPr lang="en-US" sz="1900" b="1" cap="all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E.g.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, softball field inferior to baseball field; girls’ locker / team rooms fewer and worse than boys’ locker / team rooms; schedule inequity</a:t>
            </a:r>
          </a:p>
        </p:txBody>
      </p:sp>
      <p:pic>
        <p:nvPicPr>
          <p:cNvPr id="11" name="Picture 10" descr="RainbowBar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  <p:pic>
        <p:nvPicPr>
          <p:cNvPr id="14" name="Picture 13" descr="Legal_Aid_At_Work_Logo-01.png"/>
          <p:cNvPicPr>
            <a:picLocks noChangeAspect="1"/>
          </p:cNvPicPr>
          <p:nvPr/>
        </p:nvPicPr>
        <p:blipFill>
          <a:blip r:embed="rId4"/>
          <a:srcRect l="37446" t="40433" r="43598" b="44919"/>
          <a:stretch>
            <a:fillRect/>
          </a:stretch>
        </p:blipFill>
        <p:spPr>
          <a:xfrm>
            <a:off x="669925" y="5922468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3" name="Picture 3" descr="fair play_vert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4867" y="5922468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Free Images : girl, sport, boy, running, run, runner, ash, competition, highschool, varsity ...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9" r="26799"/>
          <a:stretch/>
        </p:blipFill>
        <p:spPr>
          <a:xfrm>
            <a:off x="7115947" y="1447800"/>
            <a:ext cx="1113653" cy="1552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919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669" y="416500"/>
            <a:ext cx="8474075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Law – Title IX</a:t>
            </a:r>
            <a:endParaRPr lang="en-US" sz="36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-Bold"/>
              <a:cs typeface="Montserrat-Bold"/>
            </a:endParaRP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3181" y="1373839"/>
            <a:ext cx="7803294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Federal law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Prohibits gender discrimination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Became law in 1972 (49 years old!)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Equity mandate in place for half a century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Applies in CA and </a:t>
            </a:r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every state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 of the U.S.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Applies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K-12 schools (elem., middle, and high schools!) + charters!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Colleges and universities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Educational entities accepting federal funds (even just $1)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Students must be treated equitably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in </a:t>
            </a:r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academics and athletics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, regardless of gender + it’s not just the law, 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right thing to do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!</a:t>
            </a:r>
          </a:p>
        </p:txBody>
      </p:sp>
      <p:pic>
        <p:nvPicPr>
          <p:cNvPr id="11" name="Picture 10" descr="RainbowBar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  <p:pic>
        <p:nvPicPr>
          <p:cNvPr id="14" name="Picture 13" descr="Legal_Aid_At_Work_Logo-01.png"/>
          <p:cNvPicPr>
            <a:picLocks noChangeAspect="1"/>
          </p:cNvPicPr>
          <p:nvPr/>
        </p:nvPicPr>
        <p:blipFill>
          <a:blip r:embed="rId4"/>
          <a:srcRect l="37446" t="40433" r="43598" b="44919"/>
          <a:stretch>
            <a:fillRect/>
          </a:stretch>
        </p:blipFill>
        <p:spPr>
          <a:xfrm>
            <a:off x="669925" y="5922468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2" name="Picture 1" descr="Free photo Equal-arm Balance Vector Scale Weight Scale Law - Max Pixel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176" y="1460099"/>
            <a:ext cx="1879150" cy="1879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 descr="fair play_vert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2538" y="5922468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836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525" y="443923"/>
            <a:ext cx="8474075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Title IX - Components</a:t>
            </a:r>
            <a:endParaRPr lang="en-US" sz="36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-Bold"/>
              <a:cs typeface="Montserrat-Bold"/>
            </a:endParaRP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3180" y="1373839"/>
            <a:ext cx="7711219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Equal Participation Opportunities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ensuring equity in opportunity to play!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(overall # of </a:t>
            </a:r>
            <a:r>
              <a:rPr lang="en-US" sz="1900">
                <a:solidFill>
                  <a:srgbClr val="002060"/>
                </a:solidFill>
                <a:latin typeface="Open Sans"/>
                <a:cs typeface="Open Sans"/>
              </a:rPr>
              <a:t>roster slots - girls want more!)</a:t>
            </a: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Equal Treatment and Benefits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ensuring equity in the experience of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student athletes – looking at </a:t>
            </a:r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ALL the </a:t>
            </a:r>
            <a:b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girls’ and boys’ teams together on the scales;</a:t>
            </a:r>
            <a:b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how equal are the girls’ experiences, overall?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u="sng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Anti-Retaliation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 complaints of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gender inequity should </a:t>
            </a: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not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 lead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to retaliation (backlash barred by law)</a:t>
            </a: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</p:txBody>
      </p:sp>
      <p:pic>
        <p:nvPicPr>
          <p:cNvPr id="11" name="Picture 10" descr="RainbowBar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  <p:pic>
        <p:nvPicPr>
          <p:cNvPr id="14" name="Picture 13" descr="Legal_Aid_At_Work_Logo-01.png"/>
          <p:cNvPicPr>
            <a:picLocks noChangeAspect="1"/>
          </p:cNvPicPr>
          <p:nvPr/>
        </p:nvPicPr>
        <p:blipFill>
          <a:blip r:embed="rId4"/>
          <a:srcRect l="37446" t="40433" r="43598" b="44919"/>
          <a:stretch>
            <a:fillRect/>
          </a:stretch>
        </p:blipFill>
        <p:spPr>
          <a:xfrm>
            <a:off x="669925" y="5922468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3" name="Picture 3" descr="fair play_vert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0932" y="5903703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Sports Team Photo Ideas for Yearbooks: See the Bes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1435773"/>
            <a:ext cx="1825459" cy="1219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4" name="Picture 10" descr="Black, Puerto Rican, out and proud: Aleshia Ocasio blazes a new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905496"/>
            <a:ext cx="1825459" cy="1182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2" descr="World Whistleblower Day 2019 – is this a landmark… - Transparency.or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8" y="4372866"/>
            <a:ext cx="1825459" cy="1027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399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500" y="1599877"/>
            <a:ext cx="8016875" cy="4201570"/>
          </a:xfrm>
          <a:prstGeom prst="rect">
            <a:avLst/>
          </a:prstGeom>
          <a:noFill/>
          <a:ln w="0" cap="flat" cmpd="sng" algn="ctr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3075" y="533400"/>
            <a:ext cx="8232893" cy="6001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Participation – 3 Compliance Prongs</a:t>
            </a: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0157" y="1513423"/>
            <a:ext cx="7808217" cy="38933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Prong 1: Proportionality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  <a:r>
              <a:rPr lang="en-US" sz="1900" b="1" dirty="0">
                <a:solidFill>
                  <a:schemeClr val="accent2"/>
                </a:solidFill>
                <a:latin typeface="Open Sans"/>
                <a:cs typeface="Open Sans"/>
              </a:rPr>
              <a:t>(Gold Standard) 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– 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Male to female ratio of athletes is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“substantially proportionate” to the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male to female ratio of student enrollment; </a:t>
            </a: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OR</a:t>
            </a:r>
            <a:b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Prong 2: History AND Continuing Practice of Expansion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– 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The school has a history </a:t>
            </a:r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and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 continuing practice of expanding athletic participation opportunities for the underrepresented sex; </a:t>
            </a: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OR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(note, hard standard to meet; need “steady march forward”!)</a:t>
            </a:r>
            <a:b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b="1" u="sng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Prong 3: Full Accommodation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The school has fully and effectively accommodated the interests and abilities of the underrepresented sex (</a:t>
            </a: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e.g.,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survey data)</a:t>
            </a:r>
          </a:p>
        </p:txBody>
      </p:sp>
      <p:sp>
        <p:nvSpPr>
          <p:cNvPr id="2" name="AutoShape 2" descr="Image result for trend line going u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trend line going u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 descr="Legal_Aid_At_Work_Logo-01.png"/>
          <p:cNvPicPr>
            <a:picLocks noChangeAspect="1"/>
          </p:cNvPicPr>
          <p:nvPr/>
        </p:nvPicPr>
        <p:blipFill>
          <a:blip r:embed="rId3"/>
          <a:srcRect l="37446" t="40433" r="43598" b="44919"/>
          <a:stretch>
            <a:fillRect/>
          </a:stretch>
        </p:blipFill>
        <p:spPr>
          <a:xfrm>
            <a:off x="495478" y="5933313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4" name="Picture 3" descr="fair play_ve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2635" y="5905851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5 Ways to Break Analysis Paralysis — The People Equati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518560"/>
            <a:ext cx="1397000" cy="111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RainbowBar.jpg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685800" y="5574792"/>
            <a:ext cx="7772400" cy="6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500" y="1599877"/>
            <a:ext cx="8016875" cy="4201570"/>
          </a:xfrm>
          <a:prstGeom prst="rect">
            <a:avLst/>
          </a:prstGeom>
          <a:noFill/>
          <a:ln w="0" cap="flat" cmpd="sng" algn="ctr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3075" y="533400"/>
            <a:ext cx="8232893" cy="6001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Prong 1- HS Participation Example </a:t>
            </a: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9925" y="1307842"/>
            <a:ext cx="8070849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2000 students @ high school</a:t>
            </a:r>
          </a:p>
          <a:p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1000 male (50% student body) </a:t>
            </a:r>
          </a:p>
          <a:p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1000 female (</a:t>
            </a:r>
            <a:r>
              <a:rPr lang="en-US" sz="1900" b="1" dirty="0">
                <a:solidFill>
                  <a:srgbClr val="7030A0"/>
                </a:solidFill>
                <a:latin typeface="Open Sans"/>
                <a:cs typeface="Open Sans"/>
              </a:rPr>
              <a:t>50%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student body)</a:t>
            </a:r>
          </a:p>
          <a:p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200 athletes in athletic program</a:t>
            </a:r>
          </a:p>
          <a:p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120 males athletes (3 sports teams) (60%)</a:t>
            </a:r>
          </a:p>
          <a:p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80 female athletes (7 sports teams) (</a:t>
            </a:r>
            <a:r>
              <a:rPr lang="en-US" sz="1900" b="1" dirty="0">
                <a:solidFill>
                  <a:srgbClr val="7030A0"/>
                </a:solidFill>
                <a:latin typeface="Open Sans"/>
                <a:cs typeface="Open Sans"/>
              </a:rPr>
              <a:t>40%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) [</a:t>
            </a: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if proportional, 120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]</a:t>
            </a:r>
          </a:p>
          <a:p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Participation Gap?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Yes – 10% (</a:t>
            </a:r>
            <a:r>
              <a:rPr lang="en-US" sz="1900" b="1" dirty="0">
                <a:solidFill>
                  <a:srgbClr val="7030A0"/>
                </a:solidFill>
                <a:latin typeface="Open Sans"/>
                <a:cs typeface="Open Sans"/>
              </a:rPr>
              <a:t>50%-40% 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= </a:t>
            </a:r>
            <a:r>
              <a:rPr lang="en-US" sz="1900" b="1" dirty="0">
                <a:solidFill>
                  <a:srgbClr val="FF0000"/>
                </a:solidFill>
                <a:latin typeface="Open Sans"/>
                <a:cs typeface="Open Sans"/>
              </a:rPr>
              <a:t>10%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) </a:t>
            </a: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Not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proportional</a:t>
            </a:r>
          </a:p>
          <a:p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How many to add for proportionality?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40 </a:t>
            </a:r>
            <a:r>
              <a:rPr lang="en-US" sz="1900" b="1" i="1" dirty="0">
                <a:solidFill>
                  <a:srgbClr val="002060"/>
                </a:solidFill>
                <a:latin typeface="Open Sans"/>
                <a:cs typeface="Open Sans"/>
              </a:rPr>
              <a:t>more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female students</a:t>
            </a:r>
          </a:p>
          <a:p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**Courts: 6.7% and 3.2% gaps are not substantially proportional**</a:t>
            </a:r>
          </a:p>
          <a:p>
            <a:endParaRPr lang="en-US" sz="1900" dirty="0">
              <a:solidFill>
                <a:srgbClr val="002060"/>
              </a:solidFill>
              <a:latin typeface="Open Sans"/>
              <a:cs typeface="Open Sans"/>
            </a:endParaRPr>
          </a:p>
          <a:p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Note: Surveys of girls show what they want to play! Assess, adjust, add!</a:t>
            </a:r>
          </a:p>
        </p:txBody>
      </p:sp>
      <p:sp>
        <p:nvSpPr>
          <p:cNvPr id="2" name="AutoShape 2" descr="Image result for trend line going u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trend line going u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 descr="Legal_Aid_At_Work_Logo-01.png"/>
          <p:cNvPicPr>
            <a:picLocks noChangeAspect="1"/>
          </p:cNvPicPr>
          <p:nvPr/>
        </p:nvPicPr>
        <p:blipFill>
          <a:blip r:embed="rId3"/>
          <a:srcRect l="37446" t="40433" r="43598" b="44919"/>
          <a:stretch>
            <a:fillRect/>
          </a:stretch>
        </p:blipFill>
        <p:spPr>
          <a:xfrm>
            <a:off x="495478" y="5933313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4" name="Picture 3" descr="fair play_ve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2635" y="5905851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Softball Girls Batter - Free photo on Pixab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98201"/>
            <a:ext cx="2256654" cy="1503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RainbowBar.jpg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9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" y="404741"/>
            <a:ext cx="826135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Treatment &amp; Benefits Elements</a:t>
            </a:r>
            <a:endParaRPr lang="en-US" sz="36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-Bold"/>
              <a:cs typeface="Montserrat-Bold"/>
            </a:endParaRP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9925" y="1373839"/>
            <a:ext cx="7956550" cy="418576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b="1" u="sng" dirty="0">
                <a:solidFill>
                  <a:srgbClr val="002060"/>
                </a:solidFill>
                <a:latin typeface="Open Sans"/>
                <a:cs typeface="Open Sans"/>
              </a:rPr>
              <a:t>“Laundry List” re: program of school, assess: 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(1) Equipment and Supplies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(2) Scheduling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 – Practices / Games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(3) Travel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(4) Coaching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 Assignment + Compensation</a:t>
            </a: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(5) Fundraising Opportunities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(6) Facilities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 Locker Rooms, Team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Rooms, Practice + Competitive Spaces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(7) Medical + Training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–</a:t>
            </a: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Services &amp; Facilities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(8) Publicity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(9) Support Services 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900" u="sng" dirty="0">
                <a:solidFill>
                  <a:srgbClr val="002060"/>
                </a:solidFill>
                <a:latin typeface="Open Sans"/>
                <a:cs typeface="Open Sans"/>
              </a:rPr>
              <a:t>Note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: College - recruiting; housing &amp; dining; scholarships </a:t>
            </a:r>
          </a:p>
        </p:txBody>
      </p:sp>
      <p:pic>
        <p:nvPicPr>
          <p:cNvPr id="11" name="Picture 10" descr="RainbowBar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  <p:pic>
        <p:nvPicPr>
          <p:cNvPr id="14" name="Picture 13" descr="Legal_Aid_At_Work_Logo-01.png"/>
          <p:cNvPicPr>
            <a:picLocks noChangeAspect="1"/>
          </p:cNvPicPr>
          <p:nvPr/>
        </p:nvPicPr>
        <p:blipFill>
          <a:blip r:embed="rId4"/>
          <a:srcRect l="37446" t="40433" r="43598" b="44919"/>
          <a:stretch>
            <a:fillRect/>
          </a:stretch>
        </p:blipFill>
        <p:spPr>
          <a:xfrm>
            <a:off x="669925" y="5922468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3" name="Picture 3" descr="fair play_vert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4867" y="5922468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6" descr="Don't forget Sports Evaluations this... - St. Benedict at ..."/>
          <p:cNvSpPr>
            <a:spLocks noChangeAspect="1" noChangeArrowheads="1"/>
          </p:cNvSpPr>
          <p:nvPr/>
        </p:nvSpPr>
        <p:spPr bwMode="auto">
          <a:xfrm>
            <a:off x="-3329608" y="-3635635"/>
            <a:ext cx="61238" cy="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 descr="Locker Room 3 | Old shots from a trip out to an old abandone… | Flickr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05" y="1434351"/>
            <a:ext cx="1998130" cy="1337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Nationals Locker Room | The new Washington Nationals locker … | Flickr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05" y="3177919"/>
            <a:ext cx="1967733" cy="1308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95226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63562" y="1617324"/>
            <a:ext cx="8016875" cy="4201570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45658"/>
            <a:ext cx="777240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Equal Treatment and Benefits (Typical) Inequity Example</a:t>
            </a: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2060"/>
              </a:solidFill>
            </a:endParaRPr>
          </a:p>
        </p:txBody>
      </p:sp>
      <p:pic>
        <p:nvPicPr>
          <p:cNvPr id="15" name="Picture Placeholder 5" descr="Softball Field 014.jpg"/>
          <p:cNvPicPr>
            <a:picLocks noChangeAspect="1"/>
          </p:cNvPicPr>
          <p:nvPr/>
        </p:nvPicPr>
        <p:blipFill>
          <a:blip r:embed="rId3" cstate="print"/>
          <a:srcRect l="2786" r="2786"/>
          <a:stretch>
            <a:fillRect/>
          </a:stretch>
        </p:blipFill>
        <p:spPr>
          <a:xfrm>
            <a:off x="933061" y="1844020"/>
            <a:ext cx="3504560" cy="2672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Placeholder 8" descr="Baseball Field_2.jpg"/>
          <p:cNvPicPr>
            <a:picLocks noChangeAspect="1"/>
          </p:cNvPicPr>
          <p:nvPr/>
        </p:nvPicPr>
        <p:blipFill rotWithShape="1">
          <a:blip r:embed="rId4" cstate="print"/>
          <a:srcRect l="2786" r="2786" b="14291"/>
          <a:stretch/>
        </p:blipFill>
        <p:spPr>
          <a:xfrm>
            <a:off x="4623615" y="1868966"/>
            <a:ext cx="3721658" cy="2622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933061" y="4674180"/>
            <a:ext cx="7412212" cy="110799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  <a:latin typeface="Open Sans"/>
                <a:cs typeface="Open Sans"/>
              </a:rPr>
              <a:t>   Girls’ Softball Field                   Boys’ Baseball Field</a:t>
            </a:r>
            <a:br>
              <a:rPr lang="en-US" sz="22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2200" dirty="0">
                <a:solidFill>
                  <a:srgbClr val="002060"/>
                </a:solidFill>
                <a:latin typeface="Open Sans"/>
                <a:cs typeface="Open Sans"/>
              </a:rPr>
              <a:t>      (shared with P.E.)                    (locked, exclusive use)</a:t>
            </a:r>
            <a:br>
              <a:rPr lang="en-US" sz="22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2200" dirty="0">
                <a:solidFill>
                  <a:srgbClr val="002060"/>
                </a:solidFill>
                <a:latin typeface="Open Sans"/>
                <a:cs typeface="Open Sans"/>
              </a:rPr>
              <a:t> </a:t>
            </a:r>
            <a:r>
              <a:rPr lang="en-US" sz="1600" i="1" dirty="0">
                <a:solidFill>
                  <a:srgbClr val="002060"/>
                </a:solidFill>
                <a:latin typeface="Open Sans"/>
                <a:cs typeface="Open Sans"/>
              </a:rPr>
              <a:t>Note: Schools / districts must ensure </a:t>
            </a:r>
            <a:r>
              <a:rPr lang="en-US" sz="1600" i="1" u="sng" dirty="0">
                <a:solidFill>
                  <a:srgbClr val="002060"/>
                </a:solidFill>
                <a:latin typeface="Open Sans"/>
                <a:cs typeface="Open Sans"/>
              </a:rPr>
              <a:t>gender equity across athletic program</a:t>
            </a:r>
            <a:r>
              <a:rPr lang="en-US" sz="1600" i="1" dirty="0">
                <a:solidFill>
                  <a:srgbClr val="002060"/>
                </a:solidFill>
                <a:latin typeface="Open Sans"/>
                <a:cs typeface="Open Sans"/>
              </a:rPr>
              <a:t>.</a:t>
            </a:r>
          </a:p>
        </p:txBody>
      </p:sp>
      <p:pic>
        <p:nvPicPr>
          <p:cNvPr id="19" name="Picture 18" descr="Legal_Aid_At_Work_Logo-01.png"/>
          <p:cNvPicPr>
            <a:picLocks noChangeAspect="1"/>
          </p:cNvPicPr>
          <p:nvPr/>
        </p:nvPicPr>
        <p:blipFill>
          <a:blip r:embed="rId5"/>
          <a:srcRect l="37446" t="40433" r="43598" b="44919"/>
          <a:stretch>
            <a:fillRect/>
          </a:stretch>
        </p:blipFill>
        <p:spPr>
          <a:xfrm>
            <a:off x="563562" y="6081824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4" name="Picture 3" descr="fair play_vert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97104" y="6070645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 descr="RainbowBar.jpg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548151" y="5814080"/>
            <a:ext cx="7772400" cy="6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2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17525" y="1247992"/>
            <a:ext cx="8169275" cy="4305462"/>
          </a:xfrm>
          <a:prstGeom prst="rect">
            <a:avLst/>
          </a:prstGeom>
          <a:solidFill>
            <a:schemeClr val="tx1"/>
          </a:solidFill>
          <a:ln w="0" cap="flat" cmpd="sng" algn="ctr">
            <a:solidFill>
              <a:schemeClr val="bg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61087" dir="306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6669" y="416500"/>
            <a:ext cx="8474075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-Bold"/>
                <a:cs typeface="Montserrat-Bold"/>
              </a:rPr>
              <a:t>Thank You &amp; Questions / Input</a:t>
            </a:r>
            <a:endParaRPr lang="en-US" sz="36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-Bold"/>
              <a:cs typeface="Montserrat-Bold"/>
            </a:endParaRPr>
          </a:p>
        </p:txBody>
      </p:sp>
      <p:sp>
        <p:nvSpPr>
          <p:cNvPr id="7" name="AutoShape 2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21272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36512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png;base64,%20iVBORw0KGgoAAAANSUhEUgAAAY0AAAHNCAYAAAGV+BcrAAAAAXNSR0IArs4c6QAAAARnQU1BAACxjwv8YQUAAAAJcEhZcwAADsMAAA7DAcdvqGQAALu3SURBVHhe7J0HgCxZVf6/qurcPXleTpvf5sQmNi8sLGxCRAFBoiBRAf8qogQVEFBEFCUoQRCziGyEZQPLJjawOeeX0+TQuar+5zu3embeezPvzbw3obvn/ma6u1JXV917zj3n3HvrXicUoATQhcpOlJ58C+Cl4baejcTqP9K99c7YjeRvcxE40T1FOPKqbeEy32q3PQZ3+ObTibXCW/J6JA/9Mhwvq7vnC72RjdfF0dlajTbNDtlzQjh69/ODy7e1l5ZMis8i83kTRG+E+OEs/vKe4jcP6I30PfQeeO7s/XrisM9GS/OH6khl9DmUHjgi2nTw5M6d/yzRHBn55ezdxELhIvSRGNOUxsXdetOqhdDNWcdd/rKN0WJj47pugh9mrYERHQnQPyhWeJZM4jzbwTFcOC7WXBagd2ChLmF2GJOppefcGS01JmM3kuo4c979o9lkdy2fBX9roYrysRvhBcyG37hHSDNvjN2II7cSW/7b0dqBwZKvd0gWFuBmJoiWg+2PfyNaPlDMHYzeEdPP+WQ3HVl3eRV9g7urzUzgbXS28dPfOySeY3a7asfxsOZSBuAHfjM1Ru9wUBz8RbQ29+x1xSyCewejlYOk+shLsf2u86O1uWXSpE/nTpw10Wjx78Sma+beQE2o19qdarkPpXu6Ve4DOcQ9iGvxQhe7BgKsvWLuFGdKZYglOpE9N0A5eSUGVNQOXG98J0BnB/Di1Szkg2jr7DJljtQIxTt2xLGs7vwOik+/M9p6YNDH7usPJWfknPI3m+w3mXkTTMOtdx/cTRDmR1cn0PfAmxAElWjr7DCtHBm+LYHsOf0o3NUabT14nOw5KFa70HX6j6ItB8d+b4Rsus5Bx+zdwxiOlPW7ekMccuXBFwLT0uCOk74bLc0uTMMlImobr/OiLQfOtHKEbLo+g/ZsWQJKWv7Zp2/QwVqJVA+Uad9IjfztzhwVoLwZYLW4SK4UMDPlAIzDwYvBVNDh3HztgXnOM7qRkY3fRBjMjWjV6GwHtlwvDmf/zOoQZixahXvXwS/NfaVeIOHqcL4Tqy7pibbsmxmLVs+2jahU5t4JdCVmbs/2YsM0Hc4Z5wgZvT0lNroUrc0tvI2eIQfrLt13EXMAyg5xJouoVg/oqzOGqdzVGmLjtfsuZA4oR2oM/dyBOz/3o7A2dK0Uz84kMcVBXYZ35H/KCeZeX2p0tYfY/lMPpYF7oy3jHFSOEH55VIzkfMK6s1390HDAjapHD1ow6Jr3sS5rHmFFYrf4aJuuHr/8WZBwB+1dq6Pl+WVJB5PRMCuq2nrmpmhpfmGXk20/O0aXZ+VGWCG3UCSDJ/VzVm7EEUdyeMQslyKrP1/qn0yIo3mVlJ0HW2qNIacJpAQZSxl/VGKYFnRIkTnXsIPC7N3IFGwUX4ke7VzBm+ANzIpo1djIeqvKsAZe+Ts85MXyr7p4q/xYgCD3KvZNmPWimglFMZ71HKFPtPbSqpx5ci2pFDYill6Lwu2sZjrIn3Y89A+EWHOZRJXRplljrZx0qpsgcbkJ7q2s/Ev0TbMlebQQLeyJZHHXaf+ni3OuI/uCxfbm62L7rWrq7RUdiImutRl9qNE/6GiMz2qlWc+R/cELGbrV/CyL7ZVyIZWWd+jFTEV3F/v+iCskFz6RVFLOF31vTnMkDCQF3VBSa//pteEqR6tTZ0pvFHTNaY4wbtjzJjbfOPnVrrsiRLE0PZ2ZyJoocpx30Vr98l5slNTfUwwKvzwK6dTewkGXnTFPINc7OOxIAeGiV1x474ir1IbUbmBBlX0i+buXI6julEtmWCA5IxfOCojOjgwSpz4GL3lIdOTkRDdSuxcH1U2fR3XgJiBzJJKr/xhOcvouOkshKvBCMJYjI2KgHEmByfKHkjt5tkV7mHqeBzf3UsSXvhXe8nfJrpnL+8EgNxKE/bevRBzbo00Hjys3ljl/8lufK0RXHAwOzt5NDI9KSXXk30Zr84cqfTx3lK7MBlUxXKnlH4zW5g/tf10dedqszQIsJtkrb77Rqq6uttlTzHnW8TE0R0TjzdqssDB34m66LjkrHc7Gmd/Sqoabis1ue/dC4RZnvSZn/hWduKjOtigskGhJ6AXfn00lWaAbWXtZBW0XsJNLYzMm0NWgsW9l7EYGGAPMCguTIGM34s7aA5ALpewRa141Sz0yZ9e6TpuxGxl67gvR0oEzMCxvDLIXgLEbaT3ij/ZZtzQdWjLmdAtxK2M3QvxVXzwoVfW8QDvGsPPyfLNXLcqma9xZatNwkTt3/lqydssRsuby2frxAKXnPiZyxkhr7tnrRmgH9qxjPVAq2z4vhdjuFc9zxSQ3wqaBYKx/vBtOesi0Gb09ps1wpYH7oi1zw5RXue6yEOnjb0Gp83e0R/bBMHpXDu7QNdj805XaIXMu2EvZJ8IdI1v/DQMPvBXt7f5BmwhH0mPXEHCIJNJsezL7lBv+Vt8v34w1r84ftIgRnmJJu4MN2j12dnNmv1eXW/NW5G9Lomdgdn6Yqt/dFmLDtQefMBPZp2gpspcGbnbTz8DScdWlPrxZqEPab7Kw5XW2nvDZE7YJbhYxm41E2u+NsD/UGlHOkVGJiufAs+2Sm+m90cXg038ebTkw9i9aEyhs/y78Z98erc0udFh7+/hsyYHlz4xu5MXrEuhundt6MOrNmssqUmLOrMFo+kUHb9ef+8o8es+brolN2uC0L6Z/I6IexiDOvp7sTqidcDZd586oEJhRYb72Sl+yfoZJdYCwRNsktma6ztGMboSt5uxr0jsQbZhjeDNbrhUb5hejLVMzoxsxuEi0nxQtzz0dojNDt2fQc9+vRlsmZ0al1kSKfT9D9fGLorX5YZdIwqGXT365B5AjhlTnhdoLYT5ZKoXAxil8tAPOkRrbb5DYPDM/BUANVjutehUf9BwvQQ86SYvF+b0J0t4ClB8+a7cg7aBzhAz8zEMsNj+VDDWYF4PVo7Dywqd0fVaEfCQ/vzdBmPqxyjNmRZiVG2mfg6dGp0MmHaLnNjM22KzcSHbCCGe+b05ZexxirsngOc2dWdEREoj1dT0zMtTWnyxBR0sBxXIe8disnH5KtIZHfmLWbmRSQh8jczy0SP8gB3FiDc8s3cjolu8jvfJN2HiNB7bitWcdtF/EjsX0lQYwcudSic0rKgazlXIq0pJYHD1k1nOk8PS7kT7qn6K1vdl0fQqd2ZJWDR0sFCs+qeq6sTkWrUnQHwvK2P7zE9Aae3oaucNCY/Kj2Elz3RUs+hegAzMvy3ETWCGGbAgvMRv3RRAifWYPBod3v1QWiqtO+zqXzPpc5kiQfxRu5vhoTdJVfmrz9R786vioAqxu2nytp7HHlHT+BjLH/BvyezQg8WY4+Ksuz+WN8MS7//QUSKrvvMkVAxetT5Ny1UX7hVUtUOZUtPa8Cd4Yx0bZC9dBoRwtz4CE+He1YHhedYS3wK7jQ/efYTZMC0fd9ULBQe8gG6FcDPsnaS/snIqVqTaa91JrKkZvkzSVOxUpG3vqp0V8qZZ1H0L88C+bDftg7EbM3YQo9NyIXb94pbb7M7scWdDGM0kVHlMTjGirLu2mDXI6fndsJBrdxYe5zOo4DgJeu1bDGjeDV+LEksgsfy26jv97IN6pX9eq2uh0zY7JEPnfcLWL1S//JfIPnM6kinbXByYvpGBykkifM9VjSs2BZojKukjhJpol7SrAV/1QKDnIJOVipRzInG8ckmZFjQiLFz5vwc7gpmCqL0olUzyaxx+au+zazaoz1K5U6++GOdCLJ4GTGpkmx2RIGODFa1wsaQNic1xPcCAwH9IvHRDlaH7LrhnC5/iWH/7aui0NtDh153cCkIVCM6RaeB6Dm/kcdfNLYL2jjyRtu+UIZCV4qTfvajHibvlxDq05Di5azywezXVXv2pEnw6vb91YRBnCNw7GED/0L+W26+/GzRUtnqJUM2Tdq6tIrPoD9A7M3twjs8siyxBtrZLPtZeHmim60bIg7JX2zJT+PdqDFpLF5vdNmvLVan3V9k5xmU3JpHfKVqQFaODdB/UmIHPHpKle7Pm5vC+8ca/6ppmQsAVuMTBphlQGbodz5FWytICZIhlQLPEKTE5UHnu1fjY7U7ZFsxXfcT10t/kLaFhNOw3rFtmK62ZOQvqUB6N9zcl+OwcM3uxisGA619cDrHxLn1fvVT0Hzn4td9vLAnQc/QmM5usjCdijkOOG9/4sjsHnPhdtbR72qyE1Nl1rRuitp0Y79g9KnfwYttx8rE4MOtkQ+I3GtH1bPnNabHk3Bvslqq+T+6YsFR44Fl0dchuSGRzPodGZtoZMxK/swsBty5BMmGoWdk+N5dajrc1FkOcw5wujRhzoNXnKQ9h08wnIrnkTlpz0fapRtLcxOKAMqcEvcjjedVf62oWo7Yg/g7fzU5oGC1my8be99Hrs3PqUCszay8VTlIuqz4rT3TmoDKnBMQG6T/0+eu99M9ZeGarRXcgM2Q0J8geKXQjLvVgzxQN+9cRBF7p8JIByl13xJs2E7XeejSr7iNYLcintmV5xSByMPPNxbL7GQ37XDdHO+mNWNITsutFBOmWWTdFQ6/tbfzhOAj0DZcScNFa+ekjW53/S4qmYnQyRU3DawnoJHqcLxaZ3wJOFwLjNZvOCMmsaopkixUF3x1xNKTu3DA6L9yhR54qXP494at+Dt88ls5chAk+16YZ2ZFe/GaVN30Q2XYXnNZbWsFaZo2vG04dhxcv4sO/86s2sZsielHb9FJWnXiVLjacztIO9HFFE/tmKqgZxHvJmTjPE9Bc2D/A0Krz0nmiO8HWXluRe2P9g7m5ozvxT+lhNULWkitHVxleAnpsTGgD3PvRus3MOmFMNGd74DQw8/mF05PY/Hk4jMVacSUm8+vIDm3Z5KuY0QxQ5faX3P7Dt7jehNeci5jVP+zgLADP2nhn4aTaY+wyJCEIfm66LYUm78WSajZG8i1IFWPqSHyK9/Mpo68yZtwwh1I2t1zjwHUcHLGxG+NT8LnbM8DJY96p+2TKzWoB5zZAagfzkpmtjGkQuwM/PC7QqHLHMEfuiA7KYzftlQTJkIpuuj6GrNdBMalbYnWloRHSl/XSsOOcusauc1CzauQcLniGAjw3XxNHdXr+VkbMJuzaNiNO57lK5W4eas/sIpnVQT+5pxV6fFLcN1rh3QHDSzyVtoiE+x+LcezjZOsgQuQjJiFUX3IKBOurkPZew+nX07g5s5gg2e0xfUAdFloEXMXo7JaZ54pTpwMGXORtCjboRSZEMeV8cGjIRtiFxCu6eB35T1+tGQxSqr7iJnPCcfax4ZZzgwB99BJtvOwuZBKcFNpdLe8PRfZsBDqrTOxTDmlcO1FmGzAAq+QbJuG6J/BvZGWDq5yZ0ja3LMoIysvPeS83VRus0hJy2v9R3u9obXvghV4RoOTdAYt3nMJR3dZwW+vyFooORvLxGzRzU9Vr/73X9CvrE2aoMPxFtqbciay9C9NwcQ+CHWlxlzxnCxp+0of3oL6Dt8D+IjpmaUIrALT/uQEu2iJjLSQXqKNaRC+FAnhuvcbH28qpouXGBG6LIMhd4YE8I8/Y4vj+VxHHiaF//CVQ3fhJJVjGJmi3Y3fsSwS//GIae+bypWonK3Ya1IQeK3qzc8sBTf4yh5/5SG54OltRpj8NNrZeMT6BbzjcdPcxLsVqQqH3NpdXd2lOaOkNYZG3ifD5yh5Q/I4njN8/9A4+8D8Ob/hGJuHPAg/JTcxNH/BNGBp5Gx/rPi7NYwsbr0+gSh2MygsCBx8vgCHnn7T4of8NmyOAj74Lb/23kzt9ffyrKK48QTWDGTNW6J/uK2/8ZO+9/5wH3L+P8Y4H8ZU57BqUHT4Xvc/bNyeEV8fnJpYe/Fqmjf2A2Cs2tIeocu7xJ5oTZuB+YGJuuc9A5X8PzizFPnHA/Eq0n6uoU4tIkiCUPqyNaxb/lxw4Gn/+iFBf7thnV3h9pfDo8Gm2YJVissc5OdTVwkS84GMh3oq/PRzzKDLKojHpQeBJu+ihZmloO2XOf2rR3sjAp2ZOGcU6IUTHIqn96GJNbFlhkyWGZWIB097HIHvcjOCkzGcV0WVQZMlMK/Xdg+LnPof2Yv0Eie2S0dW7ZPUO0LkmymFtUSkSF+34Ef+B6ubrn5GDx59OHiIt3OLz0MXA7Xy3HxVR2ZhtT+i8uxjLDl4xg4/zWG9LwK6KL3Bm9M6DS/JFXLec4Jxw9l5r/ontrO3VMcbOVG3V1Eqjaek7ulxczIJk9BO3Hfx2ZpZfo6WpnWQyYzJD/rT87Gt1rX4Hy9n/QxJsi/aZkPOkNe67vjSlvx/YzJ4iog+Ok4KUOQZg5Al7uDHgtL4XXfnF0QPMyphkbr2MHg4UcqWFyTKZKxol6Zs6bv9nNF4KxYtkR96/eMoLwmqg/fEgzrPaZjU2KyQxRjkBCdtruekPtjb4k+o516rZmxWSG5ELXS74nfrSu1RXUCHbFZIthszN2h9lVb8FonU6/EfhSRAXNbS/IuM3gqw7LKV5gVYrQ5DH/ZjY0MWOZUS1sjJbqC41xfBexJb8RbWleNDPorWy76ZBo1pz6g48l1KFvMetoZgw+/H6sfOVm5kr9IdfEdoPFgGZGse8WFO9dqxvqDfVq61NhZx3NjCVn365BXz3C4smNZcxKk6OZsfWW9Tqwfj1CT2qxYAx4pa9ui4KQVbuLBJMZdfxAuL84bLfibrrKQWcuWqtDTCm1OIoqF65b19U+9CuCqLGr2WG/lmixPmFLsHlrflytOq/j/OD1LY5CSjJDvag6dlgWS1UIcR3PQfKE+h28kd0dFk1meJnDURp4sW5vmYrrL5Lc0A4JHKOJlXEct6ne4FOkoZRVnJWn2VGnll3o2476NHr761QEF4kFH4sw2o78E6Q6zhKDWYcZskiKqbHMoM1Yeu6dGBhaJGJYh+wWe1MAa50164ZFohVk74oQUxlUNyyivNg7M3IrflUf8KgXduuP2+TslRmdJ36zrqqttRJzkajH3sVUoqOuJNE8LWqWm529MoNC6NWZJMaS2WipudlbM8IQiUO+GK0sPOzl6MameNC6ydg7M6RM2P7wJ6LlhYPPY3CCr3IlRKztzGhrc7NXZnCeM9+vgx7QUlTSeLOKP168I9rY3OxtM5gInkmEhWX8AuLBzmipuZnEZsjLB7In3W7WFwgWU6oefBeXqvTA6brczOz+6HFEZegRbP/5yciIE5OML5xfqdkhb6a1z9ExnJqZSTODdx9IGL7pageZjIt0sk4SQS4jd/7el9ssTOJNCZIR3LH2ihCFIofmmfyw+cZ1XZS3fi1aaz4m14wItv6Vfnkcdm1/qm6mmuMoDT0DgQgKhzsyNqVZ2KfIcwLd1Ese1+V6ue3QCdDd4WDD1RyjobnYb/nDG45lOUJM/Ugh63GXtjvYeBXrdLneHA9f7jczOJ5Ix3F/r5MY1lWGOKEOR8cBjIPKoPgcjZ8h07LM6SWvQEU8mYEhltn1kSHUCI4ivaQV2Hbz4Rh59nM6GE0jM63MoJ+/8hXb4LWchJ4hms16yRD5kzvoyA4iv+vH2P7TJdiHP1L3TCszOApZPLEMK867H44foGdwjwwJOYjswmSQPposf63VO5Be926JjcxAjo3ItDJjHEcnf8+mu3SZ9A9IZHz2EIotb5FNC6cxnP48vuML6D77Bmy6pjaJVWNpyQwzw9D9sp3Inusjc+KtOoBXUBXrLgbUi62MjlgYGJsGT7wSq6RI3XwNb028rQYy7PsM+vbHpusS6DzxW3LDVfQ9/C7tmagDL9YB2XNK2HxdGqsuGYATy0i27D0lT71xUJnBr9K7GnzuC6IdfYhlDoOz6X3cYw5YQGjTUi8dxpYft6JdBKZ1zVtl6wEVBPPGQWUG4XwX8dxhWHHRc9jM5wM7OEh8fRhQNtkm13OK1Dci0X42lp1zG7eanXXIwYuKZOWycx+Qz0DjYHfJG8z2OoByVnryjehecSxK/XfqpI/1zEFrxvALX8Hg819AuusiCbrKKG39r/qcrkfukhOM8JMeYT1y0JnBeqEN1yZ0Ul6v6w0oFMpIjv6g7jx9J6QB9yVDWIyKi3551eyoIw46M8imW1ahI75VlzUYlP9ZOO2cQIvRP5yQUrWKleL91ZOPNSvuRTp36li8p1UUdZoRhFfW0VJGIh5iq9iQyuD90daFZ1YyI9ZyHIZH6tdL2RMmfTYToiUbYPvtL5EY6f11IUCzUkyxspRzUHS3O2Ir6kPKpoWWqA56Oe10vAurX7FdNHzhCq5ZyYwaG671ZmV+o/mFc1yE6BngdHMh1l2++3Q888nshqRBgP4RV8fHreOBevYg1CYCtvEzEzZeu3BR+qz+8uorqlL2xhF2/jqGhhvHhtTo0gEzxzOEzsh8MqvF1EQobZuudaacqaueYYsmn/pddUkPPK9DUml+BGvOdJJNPI1KeyvU9d3yky4Mbf62ZMz8aMicZUaoHd/m7PRzTi4DtGRcDDzyLuy864J5cX3nKLVCvHiVg9UXPx+tNybxeICOVgeV/tvEdU/KlrnNkDnJDM4YGfMceKl10ZbGhT2zOiV+glPFC1dLcs1hfsxJZrBVrWX9Z9Fzf/1Upx8MLKG6WkPEJE82SHA7V8yZN8WTbrrGEaky682AidapJSHWXkYHhXc5e5kzZxZWclmDqJAdm5oExh2d7YEGtBwWarZnVpizlKLC5Q7/I/QPBUaamogOKbKSiRBbbz4UQy/8dbT14JmzYorwxDTmQ7d6GByVALBOHiuYDShe1cDF4LDYktzxWHnBQ9HWA2dOyxBeGnsjtl1YG6uneTSEYhVzA61hqIw8Hj2icHDCNg8FumSAKN+qi56MerI3D0bzQ3S3+2Cr7kbtWnrgGTIv1pWG3MscpQPENI9ujMOCvrtF7k0s++ZrDrw9ZN5cHT/0EU+s0hnjmzJL5Ja0Gt4LsfHa2v3NrH5uTg34ZPDnNl3roquDbu+8/vS8wFikUALyxRBLzrgeie5L4E2z1nfeNGMcB63r3otKRZaaUEFoxFPJUOu0dt7zauz42REidNPTkHnXDMIL3niNi5YMxF9n7U/zaQjhI9u9AwE43+Mhl0uG7Kf5c0Eyo0ax/07suON8cQ+b4wHJqejTKhREVSh8TV4gLUAxNU6q42yKA/+bGs5/qA+Diq2sjjw7ZbG1oJlB0iteg9Bd8MuYc1gAdbYBW289Gv2Pf8j4w3uw4Kmw9NT/RT/7LUXrzQ0zJESp73bt77sndSGSqy4roGfRZAjQGj4o+bK3nayLzHCQkJdkRRNVt+8Lzv42cMeyaG2cOskMgWVonU7cOPuEyI/0weeDqROoG1FM8qGi6cVGTUFHLsS2n+z+VFHdZEZLZ7c+YL9YoNy1izHfcgOfqTfUTWZ4Kz4i74ulmDJQ9vwKn20zLGgEPhFeROE2F0GzR4B7MDLqoVz1JTrnILZ1AqWkdyizW+UhxaRcln3RNnpcXFyoLvtzQUvWx5KTv6ljZ9WNZpAgDLD1+hz8sCiJzu4wcmmlLdhw06FIx6taNU274on2dLRGX2p05H5y54TYUG+ZQVhvEwZ5kX7RkqiahJdYHrwXscQSVHu+i/ILf4beEWBJW+PX+LpiydPn8clbzuxaZ5kxHdjOXOr5KXb94lVaCdewOC6y5/jYfMMKrHnltsbMDMKrdsIyen+W0j5MjYgXX4m+YRfx1uOx9Izr68eAT6Ra2oFKYZNZUVkJsOFHDrbfdirCyjZTMElZGwRldLxM9Fw25PMu/MBBqeJgNO9gRF58nK1+Tb2D1JlbUC1u1owgdZkZ2366Evkt35U0ruLFa130P/JBrLlsGGH+AYzetRK7bnIx/PgHUey7TRM7d16Ipa/0kTr8H+AlOsXYh2hJhyJ5LvqGzDnrDTd9BKqFF1SQatR1MfWCeBjLOh3s6gdWnfFduB2vwuYbV2LtpZXoiH3DG9t8rYfOVrEy+khx/bQoZs/s0cedOSpRbarUutSMGqtO/gz6Rjuw5ooAsWVvgSve1HQzglBrOF5hVjQnecTXJHPqqNCSjOh58M0TFaNxDfh0GXjq4xh69i90st7WQ38H/vavIJ1e+G5CuXNNl6WOk76N3Oq367amzwwVPa1iEePedydGNn8Hwxu/iXSCQ1boEQcFdW1UHAX+Tiatm6ZF5swBcWnbTWAb0fyZsRdyu3LLG6+Ladf+g61ZYRNM4vSt2CpORzbrTMvN5k+yx0j7cX+HlkM/aDYKiyQzeIsTUp1RvgRcHOGTQePBJABryzLnVOWdGZyUzwAtWSAWm/qsnOOcz8mvu8zfrZ6tqTNj+MW/xcCjH1YfatXLnkc8c6jZIeiz3ZIQHEvdlYwxkfwBJEXI70sCD6Ww+tWjsmoGzO/uUgWclEqVT9I6yJ41AMcbr2Rr2MwI/WEJYVsmyvveiAZsu+0ktLiPYrQALHvF7reqOiExI3uPb7zGgedJ0ZGTrfs86d6ocMt56IJnus6Glz0c3sD3p9QOThXTNxCioy3UGKlGQ2YGL3nzT2LwK4H46KLq+/DQWRNMyWexMHXvSim2eE6xI605VzKF7XAzhVfhILbit+G0XozyU6+XrJ78PMy83n4H8aSDFa8Yj30aMzOYeLx1uXRN3wnl7oFDPZEMuTYuEnsgmTEzeMWFotiOtkuw9PQ6rg7ZH5RBXrgav31kxFSSOTk0xaIVoklD8zCqHDUgJa5wYcePzQahITNjuuy44xzsusFDz0PvjLbsn7Y2wJeSYz5af2PyOxPjjKbOjCUvvROj5QCZ0X9WD2daSIocnLM7Ofx1cwUOyhXx9ErLsVN8kG23Hq1bSVO7toSzBOx64M3I5f8b/eW14uK+EO2ZnNE7+EwF0KWtiPsu5hjwcZYETWh54zOLfAioVHHFfWWWmpZItW2Sybk170XrYf8vmsNqb5o+M2rwJo1k7pvRO1hvFa3sAYuRIHTRPxzoJwM8wozgOjMvIQdlUy7SR3wK8TWflL3Mkun88iLKjOkyeptkRuQU6PxSboBCwdX6J0cMiSaWJHwi4SOTABLtL0Fs7ccR7/wV/c7BYDNjH2y7+VDkDv9DtKx5t2TK3A9qP2VmqC8vkhHkn0O1tCXaKpJSHUBhw5+KBXrAqDOFSF6hL2/y78s31fGUnTx1FAnoO8tX9oRX+Zrwqyxr3Xgnwni3HGeOr2G+JweXR8zKpMh+2RdU2JF4yoMEua5gUO6M3WKiTXvAb/tS3k91FgaPsVQb1lzSJwez4LI0K5MqBy2To2LuofjEa4Ceq/SxAh4Y+CGqVfmUg/asxuFQIfsSTVKTpymPFKnlL7Hkjkpvhd2o2EZERaAyESqvXr5+8rr3upVJMVZVlDi5VpRyGdzcMYi3nAkvsx6xzDq46XXy2/HoWF7rOLVfUOWSHfxdteVWUZqOCcpBp83B0NOfxOAzf4F1l/sYFv9iooBaJkcrCiUZOdGpznPkxpF6aR9cL2cOsDQkY8UdnaGw0oPBpz8jIWaA4nMfsIoxTeiC0vVjKcNZHENUULyjRfdYGpcx5aAeuPEl6Dz1e+oi9D79NVEOqx3TgS6WSanoXSxwlUoihQwtsqUx2c1Rpi60rHoLYuJzc2AYX+ILqyD7h7HXcF6itMBEUlxPpI+StGMP092S2NJATJpzS8+9U4PbkVHJZesZ7BeqRFUKk0olSiyJP5In3WWWLQ3LJMoRwksulx0xVLR2yFqO/cI6DfmngqiqpI8AYp26y9K4TGo5fLEbmZVXqlqUq9Zn3i/qS4WoSmHCyr/0S54xCmNpaCYoRwgzB5QZ0Hh02w8Rdx0k4tZn3h+MyyQ8U31wcyeqsthQrfGZIPls0wjx4tXyKRFlZ5uLVq2NtJZjf5hKXNMQmT7iG2pIVEMsDc1YIyDft/38WGSW/woyiRLKW76kB1j2DwPy3kH5FLdqTfScsaXxGbccUtCFfgFth34Ylc1UjIWbO7vR0OKFr/gsPGJrqRvGlIPdH5Zf8Bjy9yzTUWhrfX8t+0eVw3pRTccEyyGB+HVZjBRkWTLbOgfTZ7odHi2NxZhyDDzxUfDh6QynZRZoSSzTg70JbHHSfLgcv2noxa9g6Pm/RDwmShGpC7tAWKYHu41Ymg93dNO30P/474o2uGjLsfSzGT1TTIWfTbdmw+1/6LfFhWKbhvGc+RCQZWbwwS+6VUE5r+uW5sDNrH2nZGuIfF5KPtULWwLOFD4kNiF8szQJbveJ32LuRp0May6CZSaYpJM3W640FVrcaQ8R5m3iEG3jsMwM41ZJ+tlypanQiQ69VJsqR/q0p/UZaPuA0/QZTynTw8rSPIidCNF5yvd1aeN1CQxXjoj6GnKELHZG1OMs+2DME7Vp1VRMGH0E2HbbqSgNPADPdbT7ekcLR1O2JeK+oD70DhqtCCT4OMR2PGwadlMOA5XBweiOH6D3nl9D3APaOAy75L+N1fdmXDkk3cTi1mb/sTQ+k4TfdKaA3LJfxepL+lCRDB9m9b2N1C2LjH1KvJdoR2bpZTqzIUtGi2UxsW9zEDpYctoP4PghRgtWOaaEZYel6diHckiOM9PdpPy3olBmzZV1rfaERYbRDXm35UdTMS1pbzvuq9pyHtZauyy74WoqWs1oNqalHLnVvwE+GGizfyrG7YeleZiWcrBbROcp30as5mpZdsOLLIctPJqLaSkHn4BqXfMOBC0na/d2y+7UehF4CTvAQjMxLUnn04J82iOx7u/l3cYdhPqgg7kF7GYjdkPe4tljdJ+lOZieWyV/+S3fx9Y7zoHjpaOti5NafzOOU9U7EGJwOECxLNvFp8ouu9x2+W8ipqkcUjIWNuty8tibdH1fk683Myr8YiZMnLE74ZY/Qxhw+BZLMzAtCWdZ6LadqiXm4Atfg5M+1vR1X4SYpp4Q8ZgpImowOWIxF6Xbs6JAZXlZ97PRmaTj4dRs+EkLnKqUjJLxnS1iOzzGIosTqsVo0UWxEIirKZYkHqI18jg51nD67GFJn6zZYGlIZqQc7MbuFzdgx22nIiwP6NTJmVSIbFL0RczKDE7V1NDCMimSx12HWPsrZd0OrdqIzEg59qSw44fYed+vyVKAVikkOe6VZSJiXcUFTb3kUVkOxIfd3RWz1DcHpRwsHqsjd6LnzvNQqkpcIgVkZ842hu0JlaKnP8SKlz2LWOYwWRMFsTpS9xycciiiDGEFW65LoioZ3p52EYvbYHQifHjMlfdqxUH/aIilp/0P0st+Vd0vqyX1yyzUxzJzY1h9mYhABRixXdv3ggPlMVW8OLCkTRysrV/Ehqtd9D/yPt1Ol4tH2AGp64tZaaxgSzENUMuRv6fTf1VESSyTISogZUlY+AW624HWpRdi89UONt+wTPaJs6VG3CpIvTALbtXubLhKMpmxR6vonWu78k4Oy6RAbS6bQzLnDmPTda2qHEvPvgWJzgvhWm9rwZlV5WDDl1/eia0/WSE+RG2jg/ZW8bmpKJZJcFVV+KxM5jwf224+FNXiRlGQ87HspbfaiGQBmWXl4CTN2vtIg01+brqhA2FlEDE3RFtLzfu27A5TKi6ZUZWyJED23BC77v91FLb+r2wLsOrVA3BjEqxY5pVZd6smooogpx9+/kvof/wPxFVw4YgF6WylU2GgEo2MAuWKh6DqY+WrtqP46BVw8vfx6qKjFhMuPLltFjPZM7djdMeP0Pfwe5iYaDnuS+g49CPRcZa5Zk6Vo4b5AU5/5KH63O+ivPkrYyP9cITygWG5kHgOa145pDFLy5o3o/2Ef0DxrnZthV+ciDVhwkn2JI//AZA8CVtuOkLcU1GethOx8rwHtPChzbHMDfOiHJPBH91y8yHwi5vgVAOsubyA0tD92HnHOXDjXVj9yh74Iw+i+OApkXItbthfK9b1GniH/yO2/GQpXM+RgsPD2ldXRD1oh+nHWkWZTRZMOQJOpMcmdV1hvgbaP2t04zfR+/Bvw5Xda14TovjAiQhHHxlzwxY7DN9DJ4OMuFwbrs3Bicm6BPMrL7gf8ZZT5AixJlZJZoUFU44a/PHNN3YjLPWqkqy6rICg1IOtN61Bou0ULDvnLuTvSGmG22B+HBYkqIYSlzyDTTcfIxnJ4iNAy7oPou34r8i6L2lmOzweDAuuHIRxBhvHOAjzznuvwNLTrxb/eg2qpa1oWf0OZMo/F/frWasck8CYwwlCeKvfg/4t96MydJ/GaV6sU11TtrqbDo+WmVIXlmPjdXG4UtK1H//3yK19Dwq9tyHZcQbKvT/HrnteTZ8LXe2iGlY39knI2kAnCb/z9zD43GclTV34dLle8QJiqXXW3ZohC68c/HnJsxevdiExplbzJpa+Hu7hX0cw+hzibadi49Ue4gkXbS36BWtB9gOD98CR2KPzjeh77j8QuhKpiJK0HvMZtB3xJ9FRlv1RF24V4UVsvNpBNucgHTeXxHfONCV+AQIpBdnKHtL/ssoxI5zEKvTu6pGFkiZdLHMkVl70tCz78mI3Hz1Kj7WMUzfKQXbcdhrCwv1oyVoXai6gWzU4FKIqBQ7Tl681r+ozre9ckQDeel7jRE1xCw8Dx3jr8SiVJZ+ibZbZheVgq7imXe1ANiWBvGjClhs6sekaD6NbvidHmBHKbA4Y6sZy8Pn0wqbvoefht4vKOmjPAp5HY28jjLnBuKfsodA/ZEpJpnOi7TQsO/ceCoam/GIeWb9+3Cq5Cg0nhJ6H3ymK8h2kEg5yaWNVLHMAE5yBu35ClYSFFDulkLWvLopysISigkSZs4ioq5jDYFSh3H8XdtxxLtrasvCcUd1jmUuM8PNx3qG8i1I1Kq2CAEvOvBrppZfLXqrN4lGSOlQOAy+q95evQ2H7D2WFWcaMkXfNGwdtLSG8xTqy3DxAW8FBM4ZG2HZC6xIitewyLDn9GnPAIqCOlYMll2SKmHStzZXlmmKUHr8cfu+1WthZ9ZhbqCSMS/oGJaUlvXWoCNfDmleXZZmp37yWpG6VY5+EAfI9N2LnPZdgaRv7pFoVmWuoFGx0GpS4pBo9RxD4IZaffw8SradHs1s1Fw15S6GYeZd18qIT5klsy1yjY6NIerOXQlcbq4JFV1xH4sIzseVaB72PfDA6sHkKqoa0HANPfAxDL3wBsUQn2lK91m4sCAzNQ/hiRbQqWMqoAB68RDdWvWKb7Gn8Do+NpRxyqfldV6P33tfoA1GrXtmD4dvYmBXtt8w7mvYMCmWhb8i0m9AdCcXlWnXJdriJpbKrMTOogdwqSXjxo9JLr2TtIvxKH8qjz1mnaoFh0aoVJfLqaAW620Mk4rIt5mLzjSuw8VoXoy/+PbOv4WhIt8ovbceWG1bAiWXQ2VqRDLKjyNUb1Jdy1cHwiDhfbiixvItE+6mm9d0cUvc0Zm2VsPmmNfCLW9C56hw4I7dHWy31St8gVYKiJsoiH2suK8qSzk8sm+rTgWnQqlx5Saq+eJUDzzMNhDEPaM1p0utuS/3B0GNw2EWVY8Yyn3xg2dk3Idl9oShMIEF9fc1h0bCWQ4mUJN9zLfruvjyq1pW4JMlJdcxuS/3BXCpWHIzmuWZyKbXqDVhy8n+w8UQMCS0Jj1pYGls5xtA2dBR/eQLyI49jZFjURNK2ww4SWPeEoYf+QZNfbMz1vE6sflWvbBcl4ZiyC6gjTaIcBiYozXPvjQkUKi5as+JuqaW2NqSecUMG7cDAUAifVV8B45IAq172AmKZtZp7C9F1vqmUYyKbruFz1I5WLTbnHTYv5ZKDkaLJNPoEHev/Aq1HfEzXTCvK/NCcyiGlTnngLmy781ydLzyZcCUGYfcH2mgth6JPS71Sy6HeQS7Ln6zEckdg+YV89j3KOzloLrvQN6VymBsyzx6UB+/HyMZvYnTzP0uZU0C7Hem9sRDrT/EfHgZKvuoDgiDEWolL3Hi7rNGSMD9nX0ma1q3aHZN4HN2EY8wyUDe3zQS1ilL/UEFYpDnwqxKb1J59kzxsOeT96Dj+H3T/bCvIolAOtRRR2m26SkoazwwywH4P1oo0HlQB9tfiMyYcskkzV/5XXzoK103rMbPBIrEcEwkxuuGf0PvgexCKkjCps5KeqaRVkkbD2AkH+RKQL5rJxHwR5/b1n0DbkX+uew+GRagcERK088bLw49i560no7WV48vKFqsjDYq4XqIt1bK4XXlZk2UHKax5lUT0bjw6ZmYsXuWoIXe/7ZYjUC08j05b7dsUcDQVxw0xNAIUqy5cKQg7TvkucivfYvZTc6aBVY4gQH7r97Hrobchk3CQyXAwAT63zhp2SyNDHaBwV6sOBofNtiWn/jvSK35drIrEKvvREascEdVqLzZf1w3PcxDzQrTkoh2WpiF95PfgLXuLeAem4Ntfq7tVjghTUehg140mwOtqFXPs6JPT0RGWhkashHZTQQyZc8sISjvgJZdFOydn36qziDBNTUD74R/Vz3xR1GJ6rqmlEZAyjgVdiAp23uBh2x2n6cZ9VeVby7EH7Ly4+fqYDhjQnpOShv0WLE0Dy7vhUba2S9RRDbHmyqnz11qOPeDYsO1ZUQrWeFjFaDqYo7ks3eYQ8aSDDdc4qPTfr4Xinljl2AMmntd2Ctol8Wx9VXPTIkoS8xxxsV6CoPhctHUcqxx7ESJ19P+Kv2kCOEvzQpe5ja6zOFubblqP/I4fRXsMVjn2gIG5m1qHUvcfoBopx2TeFffUVEe/QzdM/yYyvqbH777TstAwX50A3R0hknEHPff9CjZe42J0x9Va3WsD8ikIWBfuuNhyfUYSsYDuzg74/iATDIE+qcYR/UIMDLM/jx6qqtEiJVHMM499srqrf1iOl+CPtSJ8NDqbdiUjbAVxfWEmFE2fW8CuB96EwtYfYs1lJasc+0ZEWlKHTxRuvS4tSsHJXCSYO+ZvkD3sw5GAm/YRwpBu160noDz0KEJWd8mXOSpKR4sn+4Kx4WkyOgCEnNusWhYYTkntHfoXSKz+KDb8yEHnsZ9Cy5GfssqxP5g4Wu5TkvnP5JrSP5qYlPwWj5et5qsS9G3AyMOXoX/XY7Lmor1Fgn+XYT/3TvyuZT5goUaLHu+8Aoljf6TrLNC00OJ+qxzzB5PaZIiP6ugT2HLLCeKOOejmw1dWOeYdxonx469BrONSbPvpGlSLm8WdKkuemF68VjkWAE3yWukkSpG/exWCyvZo3dqQeUEMdvbsYfQ89Cbkt18v8WAMa15d0EKq5iZb5ZgBbDCiO5TqOAtLz7mjJt+oFJ6HF++GG2vV9e0/Ow7Vkad4qMQpPh8dMZO7SEozeM8uuwAtR/8Ntt96KlZe8ABiLSfqsXTZSs+/D73P/BOqHP43+s7uXpxx12pLzMrWDBCP22ycHo4E3yHS5xVRGXkeW289ViwIsObyqqSzPv02hlWOaVLq/4UE2g8it+YdIrQJI+jD90jinoVEUgQ0S0UIUU6egEzHS1De8s8YGJEvimC3ZB0Mj7LWCug85R/RuuZdaj0YbbiRBtSeMVBx1yyRdQ1YqDX6cwYuBMMIypsRbPkytj71j3pYV4eois3KaRE/7CuIr3yfBuIbrmH6A2utcsweQWUHtvxkuVgLIBF39DHNtmSI3HliRRKHyBFRFOEY8ecUxu6UgfzMqanWwMPvxdCmb6Fl9VvQevj7UHrwbMn0gOOiRcdYJsJeIi0XSM5IGoWSNxx0g1jlmFVMstGtMQtcEoWQVX2QZh7ZcJV4yZ78sJdF2xF/iNZDfh9OLI3io5fC779+rPbFwrxxkD1XCg3JrxfFariu5Jr4umuu9CMrPo5VjgbH2CcHpYG7Udjynyjuug7lQYl3WAiKUjDDjQWh22X6E3FyGXaqXIw5T8uRE8ux9fqcuLkFxLOHY9lFT6tLuqdlt8rR1ESunbwxphl68WsYePT9YkkctGTMDEz1AOcO5MiGjNkUsYLiqepc87MtnLQclcTxGNr1CFAVd+o1U/+CVY5FBHOamd33y9eguP1a+I6PJW0L/7w8lcPreiPCrt9EYumlCIpbsPnG1dwqSuwjmRSRlos/2KtkXFgsiRLKL8ZiLVh9yYCkCbv6TO4GW+VoUFim+pV+9N77K2g96uNItp4uWyXbE126j0dMFfvoaPQSfO68/TQUBx+Q40JkEkA2I8U1g3nZYtRoftB2BVa5pY9GMXUpClu/j9UX79ArGNnwDQw9/1eojjynDabsdpNKyH05M1OViliJoVH2ewM6WbPoJpE9p2CVo95Q8QtEJNj/6oAxJem2G5YjqPagi8MKyTk5a1L/YIiVnDy/nQozNTwDR1rxg1H0P/AbGNl6tc6UJaqDLPt/pUU0zP+8QJef0phc/2/Ydueb0HrMx9F65CdFdRgkATt+fhLKw4+go43qNHM7Qv3jFAeViiMKFsBb9jakjvq27LHKseCwlOq590rkd1yrgpBqewmWnHefSsR0x1LaGxVx7Lj1OFRGnkYsvQodJ/wj0kteGe2fCewtLAo2/Ay23LpelNdFKhYiJ/HJ/AqJq9XR3rLfRLjs97DzjrOx+tIC+u5/Mwq7rkdnbkit34yRJK6UHQzneU+iIF6I5BkvwEux6n1vrHLMI5rUYQUjP09iRPzfzhP+DolVH9QSTbWlTqAq8Gq23346KoP3a2/jJTq2sNm3IGgamcWDpVJ1MTzKgsBFIpbFikuGJm2HssrRqGi2acuKCo3J1lmSngkMP/1J9D/zWf25rg5xZZpIWjxJr12DrnbxWXNZBR5bdCdglaNhCTCy8Tvoe/zDIrAVLDvjFiS7XqrW6cBdtL2hcIz+3EHPMJ92BDrEgpj5exsfVlgklr8XhXA1smveJu7VymiPwSpHgxJqh8ZRbL6+DbG4i0wuxKAE4umul2PpWTeq+NJdYzcSVpUeKH5pM0r3rkHPINckNJYYhP3I6lNoGKjLncvFafnAi5RP7SFQu+Bo2cudgdTJd+sqQ3tnklorqxwNyljZrZbCxabrMrKlhCVtIfISdI6KT912zOfQcthHD6pPV+n534G/9R+wa4ByFSKTdpBmv0sNlOaf3e/ESHpVpDuQl+87+mKNHaVa2xTlxbQS2dexyKgoyZZjdISZTNcrkei+APG0DcibElMdKwuS6RQGCnD+4UsQDt2ExMmPIZY75qCUY+Qu8aOqQ/osfCenrhbpGlPMA0DFmUJKgZbTVKoizFUKdwhfzBw/6RYasRTHR25uz19jIM0TsIdMLBlDovUYZFa8A4mlr4U7oeaJ39Q2FNZsjVmF6aeFVY5mRLJUBUPlgG/TF4g9Gb1NviuCZSqMKXD7h8JdrThiwQJUxYqpeO92CbUV2cNdcjz7esVi4rZJYBMXqefLbT0ZXudr4C35TTjpw+RbNQHnVciLiirf45QD0c3OKlY5LPuE/rjfexXCkbtR7f+xWJF+hNVhOP4wCtUyygWW/ir+Rl7l5cRTEpskkExlEU+0IJE7DF7LmXCyJ8NNr4eTOlIkPzZBRfg93yiJ/HF2Jsq6WZt9oZ8uUyuHdjEYvzhzkNxAGONVK0FQRph/GMHQnQjLWxGWXkBY6TM7VZvZneFwhFIaOPFlUgC1SJHQCpeJlD1J9qfHzjV1EvCXp967END0s6uzpXmZUjG09VH2lAZu13UOkOGLMPi7/hfVXf8Gv7RLXTj6ujS2gSgCjSeFWI0ot7PIUVPHBXMcnUz9QXnTT9kVxtII40vgufKpGyfAr/tVcS+leJoMXgB/kUrql8y2KfDDEjyfCm+uZy/4xJ3cN697T7HXy4g+24/9M7Qf+UlutjQpeysGV+VFIeboGP0PvxWjW/5dtpndY3Xn9PFUvmrqIAIf7audUNf4xlPKh9aLywLPwa+Of7P2Lqil4aeu6LL5DtdJtDBhfw3VkX1iTsyf4BhUnl4EFVV+XX5ETyXn4Glqp/fSXYil1iG3/LVILH8Nki0ncI9iviPfipTT0jzspRi+RP4qwCI4TmUA+V90wfFki5T08g/fD1Fl0SnStWcVnjcuvVMggiRWxxw1+bGcv42awFPVTldTRl4qr0GXA6NKvC6OI8W7mG6VIu/Qc5Pi1i2HmzwMsc6LEMusER/4MMQzR4r7J25fdOxEePaJ26lSfGeHPasXzcUExTACVik8B3/kcaSWXoHRWx3jS4vA7el8UA6mJ4YHRk3O9vyN2fldc5a9foMLE04+tp/KTEWCxFeexEXxpfCSqyRuWgUku1mNgljyEDi5l8DJHCOn0MpFoXYGS6Mxphj8YFm+8RoHy86+BRj8b/ibv4HApXmwTIWpShQbxPp4dcuAxLJ3InHUt3S/pTExBZvATO1/8qMaUFdls7/9O7LXKsX+MKog6SdWRS2LuH3lnd9GkH9Et1sakzHF4MP2hR3/B9/xMPrMp/UB8z3dJ8tk1CINSS01vnw5qL74KbNN1y2NxphiMHs7TvwmnMBHvvemCbVAlhkjaeeXOBPQWPJaGoxxiyGBd6rzPI0z+K/lnNWO/cJuCUwlfWl6uQzc4MXXaCJae9GYjFsMhw16IXJrf1s2hjr6glOrG7VMiakidjBSEAVhejnRhDNdl2i5YouWxmRMMTi0CUu89mM+p20FVAxrMaZLiFJZnFGmJi2IpF9iyW+aXVY1GpK9nGA33qGVURx1QXPYsk+MI0VjSxfKWBCNwWMdut3SmOylGMxTL7tKl3RmIss+MXVSTCcOMsyyxEEsc4TuszQueykGszi17HL9LHOuB8s+ocUY6zzAZflzVv1utG5pVPZSDIQBMsteq4scwMqyb6gI7Fk8huhIYsnb5LOmLJZGZG/FkDxOdZ5Lz0AfQrHsj4kWgwkqsUasVd0qS+Oyd4whCuF4ZmgI84yFZd/UlEKS0nfgdrxct9iUa2z2VgzXxfZbJHjkg3q1OnnLPqDFkJfDp1cCxFb/oWyzqdbojCmGugNhFfkNX0Ml/5w+79DWEu20TAmbenyxsrWEjLVdZG1FEzCmGOzGQDOx6+H3S3nnIpeRnbaBb78w2TguKrsLcvIS8UP5xjVLAzOmGOw23ffw20QZPKRya5BK8PkM6xLsH0klsa6epFUQT0XbLI3OmGJwaMfhDd9DdumVaG1tU5WwarF/WHgwEqOVjSUPt2nWJIwpBkf9YB+prjP+F/7ww9FWy3QwtbUB3PbzrZVtEsZjDNeFl0gj7P+xdia0TB+6Umy4cNsulDWbds3AmGJwPKXsiteh8My7JI9t5s4EBt/qTKWOirZYGp1xixHrQseJ/wQUt9hW2xkhrpP8syzhOKy6Yml4xi2G66H03O+Bw0lbvZgJklpGNyxNxJhiVPMvYudTXzMr7BdimSbiRIm5sIVJczGmGKMvfkVcARd84MaWfpbFzphiDG/5F5Z9WvLZ2HsGSGIx3Wxp0lyMxxiFXXBlTZurbCbPCJtezYfLqsbRHdcglKA7w+FZLTND0k8NrLWyTYXLjoI991yhTlQyEW21TBs2hlqL0Xy4A8/8ORzXQ0zcKNub9kCQImUs3ayGNAvu4JOfko8AmQy9AltNO1NoLWov2zLaPOh86czTRMx2fzsY2JLhVzlzvFWOZoDTwhjNoEvAD8uMYNKxSDHpaKdNaBY4lnOEtRcHgo4rZYuUpsPl45gaPEZz2llmiqSa7TzYdLipztO0zDMTj9uS70AYTzWbfs2CG8uZyRQDWgxbKXUAGGVgR8Jy4QUu6bqlsXFj6bVa1RgE1mIcCOw5YGCkwfSzadgMuG76UEYaQNcbJG+tyZg5ogiqG/y06dcsiMVYxkmAEPiBZO14n0KLZTHjusnlulAZfhTe4V/SFj9t9bNMC/WkNLlMxa2lOXATrSdqdlaHnkBy5YeiB/st02V8pPMQ1bwNvpsF13ESYiH4oLeLjVc5KMVPQOh41mZME5NOtbCbSmFTrhlwaR+6zvgRAvlDzMFw76MYGJLsFUWxlVSWxYrLsi6z9DJ0n/ZDsRsZPrmEIAjQPyjBuPUKZgDtBQd0tjQDY9VQmWWvwcpLR7BKXrQivmT0SCHaadkvfCTYDiPRPIwpBt0mek6el8G6yySTE8uQL3PUELEpOoG1Zd9IfJZ/Llq2NDoTJD4KKLRWKsDKC5+GIy7V4DB32Yar6WBjsuZhb1PAoJt/sRbE2o6FmZHU5rhlcTGFj0T3KUTnkX8mywEqnCnIYllETBk8+GIkkstfg8AHCiUbVE4Lm0xNw5SK4YnFcJ24BOMJVKtymPWmJmU3XbBp1DRMqRh8voCZnug+H3ySecoDLeOMdQ+xNDpTyrsG4PKZXnKlxhu+aIetddkbl8NJSPqwMdRNLou2Whqd/RqCzPJfkYNCVCTosAXi1HACfMfLcclssDQ0+1UMN71SFaLKQRMiK2IZh+mhU7OpPrC9x6ZQM7B/xXA8zXhTZWu7pO8JdUKjMVmIZ4+MtloanWnF1F7KPMxkS8O9GXseQz7D0Db4NAvTUIwQmSWX6KdlathBIB49DWlpfPavGKIPuUPeH3UNsQ+97oW4UDo+CH0qNyvLtgBpBvarGMzoeNvpyLUulYN9m+1TwOragDVTtuhoCvarGPokn3y2HvcdfUbDsjtqLxhfsACJL422WhqdaQXfxG2/SAXAsjfjqWLTp1nYr2Jw1BA+D+44KXUXrM0Yh2lRGy2eZYYTbzcrloZn/xaDfnOU+05yuS0TI5hwHKIOgattPbotuUI/LY3PfhVDD3AcbLzWQRktum2xwzQZGAb6B4G+oUAKC19H53S8pC04moT9KoY+8y2fQZXPaCxf9K4U778cOKjq077jasDaWv3UbiGWRme/ijGW4fLpO+1wdDYt0yV9sTJpa45sCosbzYKl4dmvYoxltGhCeeQxILVEtize8W1ZIDiTDA7BqaBLT71O9lvFaAamoRgRkt/VkReQWP0xrZ0aq45ZZPCu+QzGnhbTkZQMhu6TdFnMtrR5mEaMEZWOsYQIQwhv+btRZYm5qIfUUbthFiNcSUmO+Vt47EJJM9sxpNHZr2LQaaJyZJddLpnvYfCFv4fnJnXPYkSrIkTqHTWb42mQinEtQNj3c4RBXpatajQyjpRu08rB8tAD2PHzU1UW4okMWjN5BCogi9N7oIL0DZoGUCkv0JaTUoZ6Im+x9OlInXK3OdDSkExbMcimG1cDpW2qHCw2u9q0jFyUmmEqsVkyMBFlSdPEwJq71Nk9cGNd0RZLozHt4Jvu1OqLN6PlkN+FHwTwRRh6BygRRjAWG6bbINOFLeDms/YKJFXz96yN9mv9tqXBmLbFoMugjVeh+A2S8Zuuy8pyXvd1tTPyVNthiSwJ3+PL34f44V8dawuyNA4zcqX2ZMt1abEcRRWCTnGraqbjwM/YTIizJUFY+qxeOPE2s846XUtDcBA5FWL5Gf8sukA7wrk0xLWQZasUNSQ93BiKdy/V9LFK0VgccG7RWfC634DOzox6D6US3alopyWiCt/1MXCzh533XaFbDsJAW+aRA1YM1tMzsEyf9iySHktHYGh0zJuyRDA9UkkX1d7rsO3mI2SDDTgagYOw74wpPLiJ5Whdc7n60z5HjzmIMzYrfNSrNRegUngBm3+yRA2rqdOy1CsHJcYs+5i96WOvZrVVlNm2RJwUSZqudrGzwQA2X5uQdZtO9cxBl++qHEGA7CHvVneKgz9bJoeuZ1erCze9FhuvcRD4o1pZYWyHebfUB7Pg+EgYLmdpP/aL2uJbLEWbLZMShmW0pXuQ6Dgdm67LoZp/ihslFa1i1BOzoBhiNcRUeLFWLf0K5WijZUpcfxDtiS1ILrsUW28+Gvkt/65pqFj9qAtmQTEYhJslz43pZyiZrCPzWSaFVd1+ZStaRTla1rwdPQ++GT0Pv133cdA2qxwLz6xYjBrpNb+hDVmjhcBW2+4DJo2mz8jDyMR70Xb0ZzC66bvYessRojISoOtOm4ALyUF1CdmToDqMjde36kM7NCOpBJDLhNo93bI3fDzYTAL6bpRT56L3gbdKvBbH6lcXjOI4nm32WCBm1WK4XgsS7SdHZV2IYjnEwJCuWCZBew9IYlW3/RPihdux/Ow7EPgVbLo6Br+4JTIrloVgdi2GDq4krtQLXxHr0YeBJ/+UgQeyyRCZhCP+82J+HHZqas92xNZ+Am7XW7HlpiO1xOo+7d+QWvkGuAzMreWYV2ZXMTjsc9RwpQHm6FPYfsuxCNwQbS1AbFbtU/Pgsiu/pB4D78TaTyG26g+w6dqcFCriiq75LXSd+E1zoGXemFXF2AuxIDvuOhvFgXsl80OkkhKgp8Z/TktKEQYqk+lN4iAWUEDcxWldJDmYOsml70XsiK+IciQ0jeKtR2P5+Y9petpeuvPDnCpGEPg6gAJbeVl9y0bxzhZHto0LPTN+1yAn3HeQWfsOFHpuQkdqs8jA4pu2S20tLa6kldPxMqSO+6l55sUpIoYUVr8qr/ssc8+cFj9UCrL28hBdx38VmXgIzxgJhUpRLNHpAuIStHcd9xX4Qy8ic9aQjs7jLrL+REwWVtWy0yH6b0Th/uOx5tIC4vGVEr+VseEasaSVfhPLmaP5NcscMC92mc+Lp9a9B10v65OM90x2yhtFoMAuJGK02k76JnoeeY+5IjcNL3e8uFM8cHES0rHMP4GRu1dg1cVbkMidhFBKlU3Xd6Iy+rgkmbUcc8m8KAb9YsYPXqwDuXPLyJ7+AlIn3Yr0yXehSv9KlCTdcgpKPTdyUS1I4vjrxyzLYsTMSiKWobIdI7d7WHb+/Uh3nifK4WLHz05AcddVstccNZdh4mJlYSK55FoJtnPYdteVcFzxnpecp5srlV2s3UWx/y44idVwvLRutwTI3+ZgyUv+B+mu88SSeth592sw9OznZN/CZGGzsyCpylooN/RRLYoixHJYetatxlJUqghdB9tvO1vXY+s+rcdbxIKIGc3ftRRLjv8isst/Ba5Y4YGnPo7+B35T9vF5SrEuGntYZoO5ra6dAu1iLQFErUMpn/4LJHM5kt+m61Nw/Aqyh3wA7Uf/BQp3tYj6mmFCLcwwcTOP/BoGtt6Ewrb/kS0u4i3HY8X5D6lbRafVcvAskGKYd2Yy66SKAz9HdeABpJdfiVj6UGy4SjRE/tddEWL0NvYXYnk475dZl7Amj5UV8ZXvxUgxgeEX/062uvC8Vqx6Vb8sm1o+TUDLAbMwrpS+zLs/8ih23XEBep/8MHruf73uj2dW6yc7H3otZ8iSzeQa+kiTJEd129eR9u9H29Gfl60BfH8Im64RK1wtUW8sB8nC2l3J4NHtP5SMFnfAa0Op7361C9m170DgORh+5hNwV/yWbLNu1GT4Q3cgsfMLWHLGVeJ+ShpJOm66Lo1q/gnZq+bYfFpmzMI7pNq1OkDmsD9EyxEfQVAdQWbNuxGrhhh88jOILf1NFoiWPTBJEsIPBxA8dSWWn3cHgiDQWr2tNx0n8cd/S4FDB9Ra2wOhDiI1U7IVNn8HnUf/FVwvi1hqDdKrxK0Sq7HzjvOtJ7UP3IBOqYvqw+dg1Ut/oO5nGHOx85dvwNCTH7dJd4AsrGKIM5xsf6kqRnn4WVEAB5XB++EPP4bul/wnQi+J0uC9EONhmQJTLSH2wxXleOx1WH4SlYFW2MHAc1/AjrsviY6ziTgTFtxiJLpfpqUcL8Sv9CGM57D1tpOw4f8crHl5j/oMQyO23NsfDMgD8aMqGz+D5etewVoLVRj2Jth88zpRFpuGM2FBFUOfbZb/zMrXSNzoofdnXQgePAVrLrgHXaf9m1ydg8yq14lhkUyV4+wAC1MzZjkkiSr9P0F3VxaJ1KFaJR4UN2sXdp2o31ZZTYsFaccYQ35ZTbxk5qYfcQgeB+3trlyUL6VfGuljfwq37Wy8eLWrU3kl4/oVyz5gA58qCG2E42EkPAaFwcdkTVJaTPOqV2yRGG6lOdgyJQurGBMYfPoTGHjms1jSxnp6ycbostj9nL1K9clA1rJYzZgZkl559xgUB1iFK+kqyrHs3DuRbDuLq6owrOa17E7dpEh27fvhMthQpYg2Cvq4s6yrqzBhu2V6cGL+TPgEWlu7ow3AztvPxvAGtpirWlgmoW4Uw41l9Qm/yYTf1qgcOIw8SMzpQbu4oxqlS64PPPZh9D5oxgELUJV0p/tlqVEnisEpgVt0KdD40SrCXBDzOCWcWWZFRn7Lf2Lrz0+Q9DYjSFrGqRPFEFWQjJKyDPkilYJLltmG1oMdMjkNNVNZ+1wNP4ZNP26XJBdREHPNmitLHVmMmioUKybDLHOIKEd3WyjuVbTuj2AjnycPhkU3bOKT+rEYY0suBgZZ1chlm0lzAeM4TpjZIcoR1/EqOCwPsOnaNlRHnzTWZJHXdNSFYmgWhFWsvcLEGkHgoFCgUizuzJlbxG0S69Ca43hfdKGkGHJdbL/lOOS3/reUSou7UKoLxdAscFh0hVh9SZ9kmI/RYm2HZa6gOlAhcimgJS2FkCuWQ5SDz8X0P/kH5phFajnqxJUybhP/GIR3nvxtLbCKxbq5vCZGlEPSOpEI0Z5l1a0Z7XD4uS9h110XRZZj8SlH3bR8G2jemRcONl+XkywqoquN/Xui3aI4izGT5hoj+yyU5CMA+gdlnWWSJLWXNONaRRnDwxcFdVYki82IEr/r1H+XTAowONKGobyD0QJQKRulsXZkdqHM06niglbnsvY2UoRqaTs2XRPTsYT1mEVCnVmMCUjR9eLVHpwYG5987TNFg8HaFE6439KiuWmZCySd2TeNc5v4akkk8auQ+G+LWJDF0QGxbgtfzjTUedzn4fhVpNrPQHbdbyPReZ4ohahGnBkXHWiZfbTMkZijzUE8JuktysG6kc0/WYVSz890HwurWneTZqRuLUYQmfVx3aWtkOCw8CTy9x4jm+lyNW/G1APq1Io7RTfWTFMt1kMsecexf4mWw/5A1mjGm9OxrV9XagpYlcvia8t1CeTSPmJxZo5lThENKZVEQfJcFnGR/8yqN6DrlP8wu6M8aSYaT921Tw//fZSqVinmAydwkUyYWbF0XRSlsPW/sO3WE9Rmj3foaR4aTjGYBVpxJX6vb/u7zQsafAueGIUOdkBkQC5/1ZFHJe7olPwwQ6iaeTuag8azGGOOn1lovrKqngl1ltnO9mhVCKoD2Hi1KErArgpWMRYMqkN++w81FI/FOQmNVY35hBNoMheWtJtBuClAfMpy8zVZ+PkXTQzYWGHrpDSeKyV+1K77fhVu4CObFTMeWQ7LfOJorWFnK7R3rhZNMRfbbj4ShZ1XjblejUzDKIYZ+SLE4FMfl4t2EcseDi9zlFWLBcG0ZDBHWlvYO5fzZcmaSFPPvb+KoWc+p0ajkVvKG8xiOJLon9XGv64zf4Iw1iVbrCu1kNCzyiYDZDJRUC6B+OBTnxKrfgX3moMakMZRDC2BpJSSN458kd/yHbiptWaHZcFQOy7yn4qHaG+RYiqU6E9cqeKO68W1OsocJEc1Wi41jGKoZQgr6Drxq5LOAYae/xu46fWS4NZi1AMU/FgsQGebiFSkBZXis9j4YwlERMwaLRZsGMXQ4TydOHLr3qeDhoWVPNzk4dxjDrAsOFoZJdaio13EyhVbQlPij+BFVueW2Ze9cfKqgSwGSx2TtF5mqV55ufCibGiYW1hEBOhuk3yicgiu62DjTzpQGXlS1hpDORpSqnKr3q6KMrzx27LGxLfuVL3B6tyOVgdeNN6wI8qx7eZjdQYtg2xVHalPRWk4xaCvmjv8/2n3g8rwZk1w0wvXUm+wf2pHJkQ2GRVcHtB77+sw8OQfyoqDwKnf0dcbrndtVP7gxav4jICHbCpAOmUywVKfsOKkVHUwMiKxoRTFzKpM58ux5KU/lb2sPqk/i9+ArhRtRoi2I35flkPki1IKDYQoV2ozXFu3qt5gfiViAdpbRAkkIGc+lfpuxNZbjlClYDcS7UpSRzTe8xhRTME/1nZQDdgTndtccalM709rPeoWUYzeoaj40m7SMay5tCTb2f5RP+V0A7pSBioIy56gPID+h96MkR3XwXVN9+dOCfoYd1j1qE9YnPUNMn+4FIIzMa9+VS9isXYt1Di71kLTuIoRXTbLHI5Flb89hoFhXxOZW7s4AQ0XLfWFZJgrGcM8GxwGyj67sksBJwXa8vPuQ6L9VFWXhaYBYwwDe9nqUDtqjoH0GS/o/A+1RK1U9cNSb4hSsOxiwdaeC5FOMA9pJYDtt5+G0U3f404damEhaVjF2A36p4nVSB71HWQlsZn6xdLClzqWfUPRz2VEOdKRWyUuVN9Db8fAY78jgrmwotkUisGgjZbCXfo25Fa+Tc00qwepGmpVLHULPeJ0EmjPckVURbJr6MWvY+ddF6orHCxQbVXDxhh7Ibdhni5zsf2mtfALm9HezjUbazQKzKf+AdYumoF5nOQyrL54qxZw801zuFJEEpPmlzfUcsTH1GoUimozdLel/mFOdbZLQaYFnLxKO7CZ85OLJZnvjuvNoxgTyKx+q1jlAKUSTbO1F41GZ2uo8wX6UrgxDN94jYewvDPaOz80pWK4XhZuPC2FjovRvAffNzEIsSFH/cOirDUHZBO0E4G6Vpt/shyl/jvNTvX+57bWqgkVQ0wxJ3k/+y4EYjWK5QADI+w6EtpAvKEIkUmJgmQZb5jq3B23n4PhjV8VV4u79U2PnAuaJ/ieAG9Iky0oY3TTNzG67b9Q6L0VnS0Sh7B1ydIw0NL7kmUDg/ImBZsILNLr3oGuE75tvGR5M/k9u4VeUyrGnvAGN1+XlJutoKNd1pv/lpsKFXr5124kYim0I2JmLVa+7AUNzNlHTvu0zyJNGWPsCUO41mM/L8GchHIsfiwNhXpNkoecnzwmFj+Ul1/YYIJyf0T2qX/Ag2aNxWEx2DIuZcCL18i7Z/pRqbpYy9FQ0HJQBUbyDgqVQPtY+ZK3K86+DfGuc2QP289np6xfJBbDmOLsyl9TZSiX5batUjQg5qGDbEY8gIyDqiMFnuti2y/Ow+ATH5U9syfOi8Ji1OCNbr42pbEGYiHaJXEdL7A60mAwpKB7FQQuBoboWslG2ZbIHYvlFzyqhd7B1kAuLsUIfUkwD5uub5VYY1jNckxcK9aZ2+fGGweVec0uWZD/3kH5EFNiYpEE1rx6UCxJkisHzKJSjImElQEMvfDXGHj2M0jFHeTYHmhS29JgUB8GhgFfLAhzMfBDrLjwASRaT9J9hvGl6bAoFaNW80223NCBoDqI7lZT4izScqLhYRzJ+INTX/sVycjAR/txn0froRJ7qDcwM8VYFMH3ntRqN9gPp+uU/1RlUHWwOtGwMAdZLd+eCdCSZR85sSJP/BF23X2h7GUNJNvPp5/Bi1IxarhiIhKtJ2qBUq4yWa1mNAMJz0zFTIUo9tym06GxT0kYTv+xzkWtGNq6kVyu6lAoscTRgkZefLc0IsxLusSeG6KrXQo7VyxFtR+bOA6ZijuP2P/DT4vbYkQ1UazRqEphwikGdIvZbGlgGCrqiDFtLjzPReA52Hwdp52lZ7B/sV/UisHbp21oO/pTkl4c78hBpSwJZ6tumwaG5G25AEtO+Br8oIDRDd8Qxdh//i7a6tqJMAUGHnkXhjd+C4HjYUnbzAI1S31jHGMPmXNNjKHPeOzHJixyi2Fg4177id9E+7JTJBF9jBZMYtpIoznQIk5Kv/JD58snWwKtKzUt1GbKW3rtByXeEHeKk/xxk75bmgLJUn/odvi7/lWC8eFo49RYV0phEkjKcTL3n3SopejS5zZsFW7TwEyV/GSO9vYBq1/dAzfGalxTCO6JtRiKSZww1g4OjKcKYfWhudD8lDfmr0h9GHAg6WjzJFjFmADVI5FJSQBeW7Pa0WxoiOG46H3gLWDXKlqQybCKsQex3FHaIs6pskyTn6W5oDsVoND7Mww9+cfRtr2xirEHqSVXiMUwz2gcZJd+Sx3iSp52tpm+DQPPfh5BcYfZsQdWMfbAzZ6CmGgElcLWSzQfbKGi+8TKFR2v6pYjZBud5t27iVjFmIA6T+mj0dES6hS8liZGgo1YTAo+fxTVoQdFWXYfZcQqxgRoYL3MMbpsrUVzw9xtyVL8HfTc/XJdn4hVjD3R7snRsqVpoavsMpYUxSiX+oBKT7THYBVjEpzUCrUe9TRZomV2YVsViYs75cni9jvP13UzDolVjN1gjMFkSR76N1qSWNPRvNTaL1pzkuehi+rokzp3PKol3W67hEzB1usdtLWw3KCqMBl3TyYtb2pv2mjEZbLncdxhtvGdPdrHj7UsNMwKP3DQP2RWHCeu0ytbizEZIrwdZ/wYPf2BJtqkciwbSyUXRSlgyqzp0/LFKMBu8Mua4GbBKkV9Qc+Aw34uWbYK8faTJRurGHrqE1YxJidEqvOV6D7pOxgcDFF12rU1nIE5445AlgOxEuVqgJF8iKGRUCd1Hxz2JEFVC+BKypYrrigX0COxXc8AMCDHmEejLPWD+ALMr/RRWHnO/eCEQ8Xem60rNRWcY4MyPLr5e+h96O0q0LU5/jjvxvKX3oJk59lw/EHxS/vQ/+yXMbzh6xq1cfjIkbycQ1N2YvJycDcpoTwT4FkWHj6wxMgydfJ9qIjl33H7aUh1nMtstEyG4xoXKrv6reg+8duyJAIu8hzPHoM1l+xEqvtCuE4CTnwJnPR6dBz/NSw96xZwIIrhUXMsB/5qyQDd7S4ScVEt2Tw4TEXhma3lqAe0sJO88nIvQVkshevmsEwKPWsx9kMtefzCC4ilD9NllfA9BHs8OHfQ+8Db4CY70HnslxH034LSxo8iHLwX/SMOqnIcv97dLvlhU37B4cghseXvQuJwsfayxlCQWW4VYzroYF3yQV+US+zQP1mBz4N0u0nSWsLWwvfy5r/Ajgf/BL58PS7nam8VdaodZJl3mC+BlE658yqyIpkSSO66fB7cDLRj2R9R0G0C5ymUgoxt5wKT3fzVSKz8I6y5PERc3K+qKMTQyNSnsswtNcFPHPIpLejKvXdh4OmPiaVg/GcVY14J2TFRTMSqV+xEsu0cHf2wWLaqsRBwsL3Q8RBf+6coD96JbXedi1LfraITMd1vXakFgHGGJxkz+MTvY/C5L6Gr3WbBvCPlUebUF1AtbsO2289Wv3ftZWLCvYzsshZjQfAkEzhMT9sxf4WVp39Na0Us84vXcqb4Ucuw7TZRCtdF9xk/lI2pscDQKsY04aOug09/Bj33v0HSbryEDyjVsk//ZHHXg2/Giz9ysOmGJeh/8g+kRHpG9uwu+fx2UBnVkim29F3Inj0MxLo1EGfNVVncq0pVLAuH8qmydd1BvuBgZJTtI+Y1Kq9SWRRMKwQs00fSS9I5dfwdGH3u8zono5tciuzyX5E9YsdZLcWjrCs1PUY3/wt6HnqrjnO7+tJRSdCMbg9EG4L8c4hlj1QFCCoD2PSTbsQTIaqMHyR5mdRM71r17OqXP4bNNx8HL5bFyleJ+Q59uOLvVoduRenx30TPrs3MP8Vk1MQsYr8tnle8ZPng3k4OXmyzcVpwRi23/RKkjrsWm2/olvzqQ3rppVh6+jXREQarGNNk41Xi/Ehc5ulUViW1FK7jYscdZ6LYf48sx7HiZc/BS69BjwRyxb470dEmJlmk16+GKHHaP88VhYohd04f/MJG0ZQi4i0naGYZaHeMRviDt6C884co914Hp7pTMmoYji8ZRvMgL8bxPQNcCdGWk+uif2aZFtkze+HEO7H1ptVi0beIYlyOJadfHe01WMWYJgNP/QmSnRchteRiKZ2NUuy67XiMDj+B7pyIs5jkSjWF1NJXIhy+DwP9m7XWKZMUxQgClEoivMmVWPXKLSLL7OosJlwbCuW7Ku1cNOtsL5GMiZTEdDw0KiCvoKCPYwbDd6LvkXejOLILyYRkdtpm43Rg4ZK9gGkVYNsd56I6cJfk2d6KEeWIZX+0r/8s0qIUFFUqRc+9F6M49Di620R8xWllJ8F8oQR/4EYkTn0Ayy8eRNsRH0c+L75X9mysevmLWC1KoaIugi/GQz93exhKfSO2lkSfun88k/S33TTceDfczsvQcdrdsoXWSPZIXpt2FsYcuz+/bBnHyaxj0cMlJFrMY8yTYRXjAEkFL0gB76IqVkFnDRUr0nXIa5B96bC4NZ2Sslm0HvVnWHtliOXn3K4u1mzihh7i2UPEekjZ5wfInRfC7fpVDWRMZ0cqiWVP4is+aKyxJJEXb1MVmQyrGAdI9oynkO04EgODIpQdx2LlhQ8hsf4HZqeW9hLkscQ3G3a3DLNBJPdusgue/E555DGkjvkf5M4dhZM4TDOftsOxD4DshpM9XpRC0iQoY/DZv2HO6HZjRcaxinHAeOg853EcIhah46WPIJY9VlKdVbfR7nkid9iHNSbZ8bPjsePO81EcfADZ059B+pRfyqXI9aj1sNRwJEaj67vzl1eyxgK+pI8TM416E7HBdxOwgc8q84l+/osrxRxN5I5A63FfRvHxN0npOIRYjE+q7V0yLjaSh38NsRXvxcYfiSrEXYSBg3WXc0IZpsu4cliL0eCwbYRxTOeJ30Sm62L6VtqAVRl5Fn33Xo6R/BBGCw4Gh6HPNY81YI3LwOJCXKjK4P3aJYoPo628pGfSwsJajKZivNSrFjagNHCXCMEDKI8+g/zWH2qVMr09NgiymbBerAdL57IU2sUKY6IA8biDZMJYvtmCBQHP5ybXoeCdify2/4EvGw653EwrZ12pRYJmtmQtpzRgljPU2PSTdvj+iHZg7GoPxlriF5oqMhjqL0hEFGrDJSsvOlr4IVo8S4wphiz3DmfEWhTRtv4zaDvij7hXj5mIdaWaFNZGcR4Itm1oaSiSsfpV4ktRG+SfrtVkAjHf8ApSsThWnH8f1l0Rou3IT8iWAAMjs6cUihYCLnoH5Rf9gvxEgJYjPqa7JsMqRrNCXagtREth6GPtq0fFhQhQ8c3QP2bPwlKpDCLedirK/fdIKf7nsnya6K+LvkHuZaXzLFynnIDnU6dJlGTJeXcYE6IKszdWMRqU8fycmLNT5LLAPWo5vLS2wrPEHC2GKJX39K7nF14X3afSc+/HwFMfxeAzn8aKc+9Fy9r3sJ+klPAhesTQFYrsKGm+cyCU5PsaYAmxlFip9rNF+OWEU9RC2BijQWE3+P6H3gIvcyRya94BJ5aVrXF4sRZxoUzj3uQwqHVQyT+NbTetF0URd0sEpi3n6sBj5m++EaEXFy/30p3YdO1SLHv5A4jnToJf2oShJz+F0a3f05o29mTuYk/iGV4hRV9dKKElK4F9LEDy5F/CyZ0sqcTteyuHVYwGhu0XfJ6ASqLIR3b1G9F5yr/vwxUwok93IpBAfNMNXbLMZwpZcjtoyTiIieDMN8ZuyVWsvwG77nqlNpyysyY3U8l33v/rKG77ATJJKe1T0f3OgNFRB7mcsTpULTd7AlKnPKS/OhlWMRYAtkhTMFn7cqAw2wo7foQd974WbRk3EhYH/SMi9LFDsPLlz5sD94EZBN9BYdv/oPeR98Iv98olGR+c03HxCJ5TBXYeYFWBFOMYzlyC6q5b0X3Wj5FsPUUVJKgOY/OP28UixtDRYhR5JqgCyFu/WI6OVrkjWqjzpz6LjTEWgDD/OEJxEw4GlvqZZa/Bqpc9heHRAOWK6d6ejgPV/AuojDwVHTk16pSI0KWXvw5rXtmD1RdvVr+e23sHAlSrFA8qz/zAe0I4jNbSLXIdZWz/2al4QaxiWB2CG2/TY3yfrdQzv6JaCE/rWuSTj1IAVHd81+ycBKsY80iltAMbr3Ww6eYTsfGnh6Ay+oxxFw4Adn1n4BjLHC7K8TgGhwL05VvhdL8Tay4tiI8u8cN+oLDwPLXWcC+5Qhu84q1HyzYXg6wylX3zYy+MYtCKBdUedOZGRVEfRevat2H7nWfrftY0d656pR43U7TfGD/lq/mCsZTlDR/VbZNhXal5hnMwtLWI+1IC2o7/PjKr3iCyd+DPT4QccyQ0Am7WRQC02I9J1s8QEQUVGfnipuvjcpqqnBdoF9djPmF6GHdTria+HIn134KbPg7FZ96LYODH0VEzQ3WfSlE0aU86c+JO6UNLe2MVYx6hvJaeeg3yW64SU+6h9aIyKAI4CMWYCygSQbUfW37chTAmQWtCAl520ahJ10LAn52xpu8NKxhYBcx2EhYEy8/6KeJdHIfYuFo1rGLMI0Hoi3CxQ4bJAofr4s7UXJl6wRcrxBEz+h9+J0Y2/7NapCXtlCPjjjQyJqldVCTOGC1KnpQCrL6SLZ3x3fLBxhjzCEcCoW0YK5uoJAeoFMZnllJcyrXZLto8xKiu6DrxOxzARJZDjTfqS30PDKYVFTwWD7QmLxCL2PPL1+2VD1YxGhRthxCB1QydK4mV31iy+kyVpmqFNTrNoBoG3kkq7iCRakWx5xazcQJWMRoUKsXO216CDdc62HnXy822WXZ1AidAovtKHYWEOsHZo1Q1mkA/aP8cP8CyiweQXvE6lgG7YRWjUQl8lPsfREvHUhT7b8Gmq0VaQ3GaZxGXgz30XSuKYWqqKhWzvQn0Qmu8Ekd/S+7RR9dJ397rnqxiNCpuHJnVb8BQ3y50ZYG4CO+mq7M6KIJBrIcWg3uWhdOHViIsvUgpUkFiRQHVYrZjmtmCbRPmU4iucW+Bl6NkX+bEuxFb9k6tDDHsflO2VqpBCVhzFHoYeOwDGHrxa2hvocA6GBgN4MXbsfoVOyWrJdOlqDcd5Q6Mkdtd+FVzXgpeZ5uIC09Xh1Kj8bNe1/gF8p0OoO+bESE5z16YOBLVwkaElaLOAbTiwieQyB4lXxu3E1YxGhXNNXkTGRh84W/R/+hH0Jp1kJJ4oG8YEiyH2hHPHHhgikEbUbjVRUGEaaQg5xBR6e7Qj1nDXJkR5NppzdrejN3F2AEi7HIxDK047TR7i1RlueLTwknhIQUF2+3ZYs7eubSAbqIdiTZOQHkWkksu1iFSvbjc1PjZFasYDU4t+yr5Z7D1Z0ejNRUimXaxazCG1S97EV5ymWT5gXnMQVBE/o40hkYl1uDQlplAa3LGRfjgqAkrz0YRNp1P5J3bKPCy4IuQ+76rwh6I0Osr2ieH6pd1SFO6jvJPYplV8LLrkV3yaiS6zkM8dzTcmOlrNV2sYjQ4FBKKPYWV/ZtKA7ej8vB5KCTOxZKzbotE7cAIhu9D4aHTRTGgNVPJmJyJz2xQKPXM02fsGmSBEkcBp3tT1VLeCD1LfUUOCETYOU61UZyoNkyhyxhFO/KWznQjsfQSpFe8HbEO1s6NHzl+jRNTYeL+qbGK0WSISMmbRBVhWYQ4LlumJwiTUen5N5SffLOcwgjjdKGvT1fGfIPC7yBfCtXq0K2hZWDhPsGjjz5kp5b6PEK2yQE8JuYGSMT45F0O8e5Xiwv063A7r5DfSUW/wfhn/GyzgVWMJoNtGWz0M6LGd2ZvJHgzpLrrP1B66jfk60YxamfbF1QKDmJWrADForhBskwxr3k+htoSbYFZ8zwHcTERcZHvmMeevi1wO16FWPevwet4BRyvwxyrFyBv/B1+jJ10/OyzgVUMy5T4pS0o/WK1mVSTgijbuMjGRS9wdfBoR15UGU55UOIz5HxcQtYdRxSU0wPze/LGTw8+R8WEJ6V/Ul4SrsDNroObPkGU4GJ4LRdIIHM4XLeFJ1lQrGJYpkSfjRh9Ahi8FdWhnyEYeVCkfEQ0ZhhheQSj4q2VyyY+UCGSTzYLuIkWJOI5JJIpxBLi/rSdBbflFLipk+CkD4OTWK7nF70wiAiylZ1P8NHV4g7jGI0dMe9YxbAcEDvvfS2qo48hvfQKpLpfhlTXRaIUZvq1ZuCAFGP8K/Rnay2H40RKvwdVMc3PwRl5Av7oI/DzDwP5R+GU+2RPHk61IKWFr35j7Yx6HjmR/lrthNFPj22TBd0lnzTXrALUZW4zi3oOR2x4KMEaMy/0svASa+Ak10jptkI+DxG7vgROfCnCxBLZt1KOazdf5En3hcOu4/IhAW8Q5OFXB3R5RnBYl9oFC6FfQFgZML9/gEjGyrUM6oAH7EIe0rWZYYBKF4ld4/2yXEtQlMvZvX5oMsb3c0lsjqSFm1yCROvJ8DLrNG0O4rYsFssCcwBGQw5n1bPrSuH/BHbdcymqIy+yZoFFjDlESgWOEqk10774orUyUcosU3Cx8JEtejgrPfRDD+JZdNoC/ZMNslO/O7Gg4WZu0OO4y/wyi0U9mAWkFtxcke+PlVK1T35P9uuJ5U3OM/Y7E+Dm6VCzK7WzHzC13zvoEwlyjomXP917mchu96UGdM9Lkw3ReWtSxDynDdSQXcINN7UGsdRKxHLHINn9cmSXXmnOZbFYGpJpGA0pTLVAjQraCFOXIEV8UEZp45/C3/wVVCt502NF2zNNTTZLEdZxKPphKvBqmwwTV2oFipxojyJqd/a87L2PNWUTj4t+MCr49kt0eI3xMs4YM3MufsianrK2fZzar+peWZn4sybFa8eb/bvDfbuf76BRqxFKJOaa/FRDKXkhoZku8hhJcs+LyzYPrkRjUuoDMXk5ScScDNz0MjEAa8UQLJXXatm1SqKITu266MY64CWXy7FGRng+3gHThkviCsgnY0hKg0kvRiF6jEZajEB4DNk7erVYLPXBtIwGlb6062aEsRxSHafrFlT6UH767aj2XoOQM5PIRnZl4fAXplDi18ypxwrUsV8yRcm+2LMQPiDGTmF+bffCenqMH82l6L4ITza2kwUgC0JdVGqpqs+g1m52bBu/O/blaHvtIMPua7MBf0+LarkHKdjlpdnDB9BpPNj8FsoLVTUAoRgJuL4sLxO7L+6Ck5PdrXLZcnysWw2L40kkIceyEcJNLJO3tGyPixFZJd8pyz4xIm5SzinndRPy21X5fkp/00R/7LtirsxisTQGexsNLQxNwU+Pj0Ml9tz/euR3/ETH40ktvRj+8C9QePiVctiwFEFU+d1PYbGMMZloRNv4UTMYxukQGGRwQYyM66UQSjQTa70Ise7Xwmm/mEfId2bePmOxWGaHvYyGrmiHTRfFwXuw8xevAMpDcBIZLD/vMcTSK1B84Az4ow/rMfptVi9YLAcIK6nGJEisCONQlyGdVlmxOovtT75GNMk1H0H8kL/SiMdiscw/e7lr6vHRGPgFDD35xwhpMFxZL+UxsumbOpi6P/JwpNyi6tZgWA4S0+YVvcQLMVEHq9HEUPCTToyIKqtBq5v+BuVNn9HvmXYvwu9aLJb5YJIYn16efLgJeOm1qsBs9KbCDm/8Oio910z6LYtlzuDD5yKIsYA96wC//1pxakYoqVE1qjUaFst8sVfxb1TQlwjCQ8fxX0dy2cVwqrJNlNUp9WN46zUwbbjcoP8Wy0GhnR4imaJA0lGpSZbKWtT7gI/YmudwGH1EPa2i71kslvlh7+opVUDx4MRwuBJtdJ/yH4jnDoXDsbBkV7niolKVo0SBtdeN+ZrFchCIMRDhcsQYBKwadU1XXBXOyGDUOlxQ3mKZE8Gx1Xg8X1YGLZb5Y+9Ig8ZA9NMNtfMsvEQX2o79kmxg18xADghQLMmHKLNRZ4vl4NDggeGF62A0H2JgKICvoS33yfZahCE4XhzeyvdFKzyGcmgl0WKZL6aINIzC1pQxvfxXkFv9W9p7hQ+DcbAhjstonEBzjMVy4DBilRcjDfFLdEx/n46JkS4+3R+6skP+ve7Xw8u9xHxNsfJnscwnexmNqciueQu8WMYYDvHuSiX2XDGVBhbLwaLGQV6ULy4EPuWLEmbWGeS6EmXEV/6u2WCxWBaEaRgNjuMEJDvORaz1eHhsIxdVLnP6A22LVLW2WA4YypORIkYb/JSIg5+RbWCXW1ZPMcpwc6dzi9lhsVjmnWkYDVeroVh9nFn1ZviRvlKpKxU+fGXWLZYDx1SEcryy2rOmZn4n81IR89KIr/igyBvXrNGwWBaK/RsN1U+jpJmulyOW6tRV6m65Qo9w2jVcFsuk1ESMn2ogZMHXUEOQMJdVU86K34TbemYUiVgsloVi/yW+aDGrp9gFN95ynA5YqAounqAZydZqseXgoRNCg1AzCmZZ3mgwkkuQXPVJHiWiFw0rYrFYFoRpaJ9RU07kk9/xQ+R7f24MibzYLZIT+NsqKsvBIdGEeCbsOaU4FEtaEb6AxOo/ApKrIznknsiyWCyWeWdaLhvnQuj95Rux855fRRiUjE6LQicTIRIJWbQ6bDkI2GphWi7YEO7ADfmchhgSX2KK1HLEul6ne/nIKT+tuFksC8feRoNTrspfEFmC0uhT2P7TQzCy7T/hRPNmkNZciJYMVdhiOTgoUnyxkwVlT6ufZJmBh9f+cjipdWosVFzFY4maxi0WywKwl9HQCXrEYLiOg/LA/dh52+moVLaJsoqqBiFSqRCdrQ7iMfH6RLFtVYHl4DFGINAu3LLMATL5QJ+sed2v40aLxVIn7GU0OJYPvbny4H3Y/ouLdDRRNninV/w6lh3zu0inat4gPUHzabEcDOp4sDpKw1i+OHBhoNPJepnj9RiLxVIf7GU0dMA4v4C+xz6EoDSEZNsZWPvqIXQd8QFUtn8dnrUSljmBvfH4Tvuh4ywD2SPhpI7kFq5ZLJY6YC+jwQ1hUAAqA+DUm7lDPwTXjaHwzNskCimLUbH1yZbZxkQYIYdRpnjJKyZWw+14he61WCz1w15GQ326MJBoI0AidygyK34Nxec/BIy+KLpcm8DZYplNjKUwsmc6W/gxD17LRdwiWEfFYqkX9jIahEM1OJll6Dj6y/B7f4jK9n+CJ9s4g581GpbZR6IMtmnwQVHTuwKOm4Trpcb2WyyW+mBSo4F4O5af9TP5OAblZ9+nB7FaSvXZ6q9lTrDRhMXSCExiNMQqhA4Gn/8r9NxyFAJ/INpqHte1g6Fb5gI+F0TZ4p/FYqlf9jIaVNrSzmsw8PgfouRz3gxulK2iy1RrG2pY5gyRLStdFkt9s3ekEZQlyviiBhw0IRVfFgMO76C2Q7dZLLOKiBSbM8xw6BaLpZ7Zy2jke25Auec2uK4osBMgEZOPaIJmGo7Imlgss4jImhoMyhath260WCx1iBiNmoayB4uPoWc/r60XgRMiETeDEpqJcUxts62dsswFZgKmaMVisdQtbsDBQERb/eoItt95Dkq9d2iU4Yjnl0kx2oiOpFHh+9i6xTJ7mEbwCCtjFkvdIubBQ7W0GTtuPRbl/rvhyBZGGtl0iLhrvT/L3EMbYdo0zLrFYqlf3KC4FTvvPBeV/GZt4FCDkQRS8rI6bJkPTPUnXzQfNsywWOoZt+/RD4rB2KhVUr7jSHQhBiNFt48mxJoNy/zAecBrBsNInS/GpKpL1pBYLPWDm9/xI9ZRadUAVTOdNHNp6MN8soFDilgscw/ljJZD5C90EJRLCCpDusdisdQPrs6fAVcbuNkzyvOovKF5JoO7bEWzZY6hhLH31ISmcIvFUqe48ZZjxFiIworVoOGo+FRe2oqaAltFtswtxljQcTEOjDEjFoulHnE7TvgGQi8jChuo4SiWXPicy4B7RZet+lrmGjaEB6HIX7RusVjqFzfVeTayy17FdkcxEuaZjaDWCC6f0SwHFsucUDMUJr41BoR1o4GIYBgUjfRZEbRY6gZRTRex1Jox5WR/+SDg7N9GganDFstcoeLFBrRIzrjI5nBPnBi/tMmYkpplsVgsC46OKuWlj9CVUJXXgZM8TrWXq7b3lGWuoWPChnBtVBM0uqUohjFdt1gs9QN728JNL4WrM7myQVyijNaLEF/6Ng07IgfQYplb1DmpSZt1VCyWekXbu93kSgk3sqqqrBooDD+A+GH/CK/1TNOzyvh+ssw2DqvQltljXJpMdDFmOGS51oHPui4WS/2g1VPx1Dp4sQ6tJnDEjATDT6JUfAHJY6+CmzpEtodiXWSHnSTHMgfoCLdj5mPcjLjRw33jWywWy0Kj1VNOejVS3ReaDaKiQbkXO28/A4Mv/C1i6/8bscwRcAId50EV2EYbltnGSNS4XFHa/PIOs2LlzWKpG8QWmKf5gkoeO+++AKX++80ETGa39p9nOBJPumhJOXA9f7dog9GJxXKgUNL4XNDASE3mTHUoxbLtqD9C+9Gfi7ZbLJZ6gIGFKq4bz2LFufehY/3HRW1jCLU3S6C9pzhceqUaoGcoQN+ALJf5DaPkfCDQYpl1VC6tbFks9YYT6tNU43CVhiLwC6gM3Y9S353Ib/tPlAfuhw7zwF4u8pHwgJacqYm2wYblQKH87Blp0Jfhs0LtR/6hRBpfMJstFktdoL2ndoM2gVVSbgqJ9rPRctj/w1KJQNZcHqDj6C+KzUhrj6qKRCJ9gw5KGnVYLLMJR7qlMbGj3Fos9cZeRoNVAg67ULFaKnppFysEakDWvnoUnad8XzTaxBjDBaBY4nHyFT4YyEMtloOEtZ5hqT9as1gs9cLekcYesAIqdCrGIOgopEB21ZvRdeq/ih1hR1wH+SJQEMNB62LNhsVisTQv+zUaNAEO4hp5mDUSiOH4DWTXvQ2Bz9FJQ4k2Qlm2wxtaLBZLM7Nfo7E3YhYk6qBxaDvq03AzS7TbbVWijlKZtsWaDYvFYmlWDsBo0GA4oG2IpVahbd2H1Gi4YYBCRaIN8wygxTJt1M2wtZoWS0NwAEbDRBNmljUge8j7EcseokpPg1Gu2lYNi8ViaVYOzGhEf8SLdyC97DKgahrNWUVFc6JNIBM+LZbJoKxwBAIVE+OHCCJJsqxD9VsslrrigIzGnmSWvQaIx7VrbrUawtfuuObUuz86aLHsCwqLyE7oIJCPWOZQs9lisdQNs2I0ku3nIJ47QquswtBFxafqs1cVjYf1Fi1TMyYh4l3UIota1adrG8gslrpjVoyGE8sgs/zXwHnGqe6VCssAKQD4LwWAKQoslr2pBaJjVVSsmuKf7HBTK3WLxWKpH2bFaJD00svgJrKi8oHOjxCwXor/5sNi2QdiKDS64IsGg1GHLHpp7rRYLHXErBmNWNupSLacFFkIG1tYZsa4Y2HaM2hDarGHxWKpH2bFaOjMfk4c6RWvVWUnRt2t0lv2D5sy3Kg9Q58CkkVGGrH0Wt1msVjqh9lp0xBFp+HIHfoRpJdcCNcPxVukn8j6aZ2yw2KZEm3FEG+D7WDyzlFqjPPBgTMtFktdcdBaSSWvVS2w98uSM3+KrpP+HB4NBzeyMLBmwzIdamIin04sAdfLRhtqEmaxWBaagzYajCc4lLoOoc6owo0h1vV6OKluuNoKzpLAKr1lampVUtprIvpwvZjIUkrXx62JxWJZaOYk/ncz6+G1XgDOGGuxTIeJZoEGxIEnn7Foi8ViqRdmx2iIa+iHvnwEshxoXOGu+ogEGbXTW0/RYtDIVKJPSgRftQZwIyLyRuFhm0ZyhUSrK7jRYrHUEbNiNKjn4hdqTZQflDDw1CfQ9/CH4WbXqxExR1gslAQ+w8NJu1wMjrjoGQwxUhDZCaMOE5HdcBPL4SW6ucVisdQRs2I02J7BU/GvuOt6DD39GRQH7kOpzDaOOakBszQIagj001iDoRGgfzhEvhig6jMyhchJKC+GF8a54Ee89VhdNu0cZrvFYll4Zq16KnQYUQCV/DOq4ywsfO8wIFd74M+yOKmZDU7U5cgrWtkHOlihb+YHt6JjsdQXs2M0JNIwtdSAF5g2DZYNQXEHEis/pqPfsvBgRMI/WxAsHiZ2uPZE2txxGzIlrush6P1PVLZ/PYpip/Eli8UyL8xJ3RELBup6efQx+LGVcLqvhMOKbP479qmNRcWYh8BRAygb08h9iVo9Dyg9+0H4fT+MNloslnpgVowGByeslQ2Bm9SGTkYXfmUUpd5fILX2TxF6cXAgOkcbPK3ZWDRIVk90E+JiDCgr47Zjb1nQiMSlnAQoPvEbqPTfqN/hqANhbShli8WyIMyK0Yj6vYguh8itfjuSucOo2nry0S3fhp9cj+Tyd6kxEX/T6vwigsZBKySZ6Ywy6U1wuBB96JPsLg1cY5ThyW4amwBlVB59Nao9/y5fE3eD340azC0Wy/wzO9VTWjCYPy/RidxhvwuHVkNcxsrwE9h+0xKM+J1wMutlY1UVX386KjdqxYel+WDnJxbxzHIup5NANiXuhawEu4kfD6BRkGPiEk+wY4W8OKpAKMJUfeLNqO78nizLd8YMjsVimW8cUd7Zd9vCAL0Pvx0jG/4FrriMnMNP2zIk1IiJG5nNBFpNoaUIywrzLcsigUU+owi/agwH13WyLkYSEomw7aMmloxUuOiGrhqS1FHfRXzpW3WfxWKZf+bIaNA7dFDqvRW9D/0WKiPPSWHAAiDyLNVYhMikHKTlxbYO7YmppYkUHrLbOpPNDaNSVmeOo5lvFvdAj1WhULFBbPXvIXnoX8sqpcYICo+xWCxzz5wYDSqz2gXRYw5jSNWuDN6H4Rf+DoUt34cvO2u9aPjj6RSrLHgxZn33wsRi2QMRqHjuZMROuBFuvFPlRoXNYrHMOXNkNFj6qyZHloARhql+IIWt/4GeRz6IoNJrDpE/Hp0Tw5FOicnRMGPWL8vSsNQMgpGJ8agihsSxVyHe+SrZwwovvrO6K5I9i8Uy68xN9dQ0oHoPP/gyDG7+2diETbyQmOugLScX5sq6bKg5kAtzlZa6RGTCCVjfKUFHECCx8j1IHPa1SFiq+skIVw+wWCyzyoIYDTUPNAhhCcUnLsfw1puQL9f8R7MvmwFSSVeMhbZ2WCwToKyMxxWBEyD0UyhlX4bMqncjtfRVcMfm4rBYLLPJgkUaOoS6eoQOys//IfIb/wpDeSkI+PAfu1vScIjep5J6MFctlikx0wqHGCqGKOaBZMfJWHLKfyCWW49AZM20odnIw2I5WBbMaATwtYohZBdL+avu+heMPPp2DOS5bmA3zNasg5hHo0GFt6bDMgkiGm5IkyELIjO+DwyNQrv0epnV6D7hWxJ9vDI62GKxHAwLF2nsAS8iGH0APfe+HIXhfjEYplY6nTaN4+YJYms0LNODkUWp7CAvUUc1CHTO8c7jvoHs2rfryAR8TMgGHhbLzKkfo8G2C1F0v7gVO+44C35hsyp1zHPQmrNxhmVm1FrI+F6JHYLh0VFU8jvhiYy1HvH/0Lb+cyJudjpZi2Wm1InRYPWTXIb88wHAwo5r0HPfa+GHVdoRtGZcJOJmyHWLZcZQrrw0nLbLMdD3LKr9D+icHdmVb0TXiV+FE+/Qdg+PDeomBqFiyFutotRisdSoo+opXgZ7SnFAQwe77rsSpW1XI3QdeG6Itpz4jvoUl8VyAISmv5XrdcM99M8xsOl/kd9+o5qIWMtR6DzxG0h0XShrZrwrsTL6NYvFsjt140qZflScady0ZWSXXKZ1z654e1XfQ7Egx0jYwciDR1ssM0EdDhGeIOxB+en3o9XdgNXn34zM6jejOvw0tt91ETZfl8TwM38BX/7ovnBkgyDkMh845Qictvu3xVI3kcaeVCs7seP2M1EdfRGOK16fKG1L1kUyzkZxedFu2MDDMgPocLBDxZjocADNtrOROOZ/MPjMX2P4BY5nxe1AasmF6DhJoo/MUTQdoij8vq2usljq1miQ4vZrsP3+X4HLZzo0BgmQiDlIJhzEYhKFuLJVrp43YG6ibm/FUndIRCvWw+dnNYC34m1IHvltjLz4DfQ/+WHZUTZHxbvRfvyX0LLqLbquDktNzsSIWDNiWWzUrdHgDG2srhp85tMYfPyTcMRYGGXlA4A1pTUzwWXTtWc5LJZpIrLjBi4C8Tr4jIfPqs/AR2LVu5E47Oso7LwePQ+/E05hJ3w2b4hwtax+O9qP/SKcRJf29lOTwbDFYllE1HGkIdGFdsONoTLwAPoeejtKgw9rtZQEGNoawyfKqbSO7yCRDJAT41FrLLcGxDIdGL9q7CCyZB4QlOjVDxFf+xEkDv0SKkOPoOeBN6E88ChFEYGIZKLlWHSf+C0kOs+K5IzvtB4mHrZYmpn6jTRoMKjQYgScyHjUoFr6pZ3ofewDKGz+H45yyC+oweAT5ImYqH7IXli8NWs+LPtHnRHKm4iLypfIUtx34a37FBLrPgm/vAO7HngLSjt/CseVyETkynNSaF//CbQc9lH5kultZU2Gpdmp6zYNlvdUZrZlGHXki+0b4zXJQ49/FIPP/SUbOORmouOdAOmEgxQneKp9V/73vFWejXCr8RCNx2mmo+X3uInf5VlolLhev8llOTjGZYDZzF58XJftIgre6t9D/NAvyHIJfU/8P4w+/zWEnvlGNQiRW3Ix2k/6JyTSh8iWcRk1Z7BYmof6Nhr7hNEEFdxFuf8O9Nx9GXx/UAp21XgW8aqwHIIkk+SNiirvpcFmAyMURib5UohyRb4uBzJRYl4WnYe/A+WdP4Djb9GGU36HZ7csBihL4o/UnAY/RGzpryNx5Lf4cAeGn/08Bp7+lAhWWeTQ0zYRN7kMnSf+AzLLX6f+hToaFksTMe6yNyAsuvlKtp+DlZf0ofOkbyOWOQrsUa+2UP6LRaBCIzDpndK0hPCrDgaGQhTk2LAK+IFEKstei6Uv24iyuxL9O7ei2v5+xFf9rp6X5UCtLDCmydKMMGdZPap//PRcVHr/G/k7W1F66AK0rnod1l5aQtfp/wcvltPvBJUd6Lnv17DpahcDT3xYHJASxdBiaRoaONLYE7mNQN5NOIBw5B5UnvsI/ME7EXi8UY/mQffthriCIyNASSIMjTjkkK6Tv4Hc2t/G6I4fSQHwOrEiPnJr3oyuU76P6vZ/ROnp96oRYvUF53KwpcIiQURLK63YBVyWKStuah1SR/0rXHFciv2/QM+Db0Mw/LQaGI1JJTpJL3kZOk75NuJyLA2QIucwz31Yp8PSWDSR0SByK3o39AyNgnPV77sB/q7voTpwgyjxsGxhfCB7XA/lkoeh4SFRYDEAkhTJtpOw7Jx74QQV7PjF+SgN/FKNUXbtm9B98r/y5Chv+aIYpD+A45rG9rGCwNLUsHgfz2mRINngyQbKjeu2IH7YXyG+4j2oFjdj10NvQ2XHzXKAMQo0HvHcYeg8+V+Q6jxbz6MyqGe1WBqHJjMa+yZq2jbKL26iX+7FzttPhZ/fIhtlqxPHsjOuQXLJK1DJP48dPzsRfjBKpxAtq38DXaf+mxoImpzi8x+Av/mrUWSzaJLQsg/YbqavVe9B8tAvo1oZwsD9b0Bh58/g0HgwsmC7R6wdHcd/EZk1vxWJjgiYyJ8oo6xKhGLtiKWOWVxGI6oSGN3yffTf/xY1IiZakO1IYslZ1yDddbEeW9x+FXbe/1paF21Ad6shEp2nY+lZPxWlb5NzVVF+4kpUe65v8JYhy2zisKs3LYdEFl77uUiu/x7CWDf6H3on8lv+B0HMGYtO5Gi0HfYhtB79BZHDhMgajQf/rUBZ6pdFZTTUraPCyt/wC3+LysDd8OKdSK9+O5IdZ8p+bUIX3Y0hLG/D8DOfxvCmb2tjJr1EPjvipJZh5Zk/Q6zlaPjD96H4yNlw/IoUFDXjoz9hsRhEGJz4EsSP+gZiHZej7/7fEKflBzoLFA2M9suSY1JLL0HnCXJMZp3KGSXJtHjwBNaIWOqHRVY9FcoNM75gAS83T4+QnxpNcFAIUy9A0xGNHKEMb/pHDD76e2I8RlWZ48klWHLOPUik16H0zPtQ3vZ1eKLXrFqg4bBYCKXJNIdHsufEEV/zccRWfgj9T/w+Rl/8JkKJdD2Rv6pWTwWIp1ah/eTvIN39ChEo017GkZ4tlnphkUUau6M3ropZxejWf8fQI7+DoDIiGzkkNtC2/o/l9RlReweFXddh1z1XypKPqtiFljW/ie6T/wVh8UXkHzgBgT+CmHiOHMuIfxbLVDjilcSWvAbxI76GwWf/EsPPf1nkUCILlwbGRB5wEyJ7n0DrYX8su0x7Bx0WHmGNiGUhWeRGg7fuYHTzP6Pv/nfIoiileH6cT8Fl9XKqDSvPeQhuZp0evfPuC1Hc9XP5huh0shtLz7kTicyRKD33IVS2/J1spEpTsW20YZkcjjbAiic6Fw7nLk8fg9Qx30Kp/2nsevQDEuaOykGMcylD4qLIMbkVv4LOEySaTS4T+apVXFksC8Oilj6qLw0A5yVX88HU8H20rHqrGIRbERQHxRP8dBSSOGg99GP6yb9KuQc7b3spKqPPI77iA3DiLTrjm6mMsFgmh43kAUMNRhSUt9KTKDxwNsIN78byEz+OpS/9Odz0IWIsjBwx+sjv+BE2/2Q5tt5yJCr9d6qE6W4xKOzcEQmoxTIvWJdlAow82FMqDEaQ6jwf664I0b7+86LeZdnoI7X0VeLx/Z12cuEcg36lF9tuPQalkWcQb3+ltoVYLDNCyntWPwWooPr8H6Py2PnoXnIoVp/zUyS7LwaqIpVse/MkAhYHZfvt52HzdVkMbfgb7e6tbg8fGLFY5olFXT2l7RmisCMbv46+B96nc3ZwmxPPYMkZP0Gq41xZleRhtRUPlxc/K8VN2HXXy1AdeVaiE7ZyuGjJdSPp7VAltm0algOHlU/ivFDsksuRWPtpDPc8iJEX/yHabfw8VlPxP732rVhyzN/ASXQydlHp4zmMxFoss8/iNhqCKl+1jO13n4dy332sD4DjB8iu/nV0nvJfsr+KnrtfjULPjXDjbfASHUgt+zW0HPo+5Dd+FwNP/7kaDnp7yTiQzUlyLu4ktRwElByX9VaMLtRTERdEZCu+/B0oO4eh77m/RFAZQkyMB4ew4URSYRAg2XGajrKbbD1ZvsQqK1uJYJkbFn2k4cuLjd/B6LPYcedZqJZ6JbAQbXUS6Djk15BqORJu+2VwW05Dse82DDzx+yjtugfxTDuWnH0X/OJm9P7iUlQdiTdEudPpEJlUTWnlkzZEf8ximS7j8SprnjRuoEiJrHq5E1FOnYahzVfBL/XoMCV83oNHBUEVXrwFncf9HbJr3m7kjnWpGinbyMMyO9hIQ70yKpSDYs9N2HXPpaKbZdkqkYMoZHtWin7RWFXaWBLxrtfBW/37cLKn8Ov6zdLQ/ei56xL4lR7RYRctLaFOP0uNt1VVloOFPa5CTlcpn45EFqbPbivClosx3PMMSiOPiF1wdUZLGhk6KxxMkdFw67FfhOdlrMmwzBrWaMiLNQFsbKQ3Vhp5HLvuvABBuUcbGlslckjEqXKm/YPH0uNTU+PG4WVOgJM+BNW+mzAyMoigYqKNRNKcfFEnrmVWqBX4E2WJsqqaS7lNr0chn8DI8GPw2KOKVayyk/IaVgIkl5yB7hO/i3juaCOTdILkq6z20pGd9WzWrFimx6I3GrtDYyBhfv5F7Lj9JRL+9yEjkQYncdKGSfnbM3Kgqu2m1NEKU5W1XFTMaI/FMieY5zYCuF4LCuEyjAxuYT9y2WHkjnLLathYcgk6Tvgq0st/TXax2srIOyMZHQ2hJsgWyz6wrWW7YcyCE2uBl+CDVHxsgyW/7IkUak+9opemhkaXzbo5it8z57NY5hI6MhzCJvCHkfSfRVdLCS2tcTPTpIgfe1V5IsDVSg/67vt1bLrGRf9TH1PHxgyeU3OFjATXliyWybBGYw9YzDteEk6iQxWnWmWUUUumyVRpXNEUVgto8GZUebJvWCyzC6WMpkGW6KvIX8KpoKMNaG91kPDEqZGdjryxysqVCGPk2b/Ehmti2HXXxdqFXJ0i8Xwouzowpz40aLHsjTUak+GldWRS6pEvulPlYFOCMQUWS/2jDwTKv+uGaG0BusWApFOyQ9swRO1pPDwPpb5bsO3GQ7DlxjUo9FwPDtypjD0PYrHsjjUae0Dz4MKDl1yu4TuVZjgPVCqMQSyWRsAU9bUCXyNfMR5ZMRpdEnnk0qYh3Al9OSbULud+aQt23HsZtl4bw+DTn9XhSagLISfND8xxFguxRmMP2G2RxNMrjWKJslDFhkZDFEvWbFgaFJHrWrGfTDjoag/RlnMgwYbsMFVbHBqHPasGn/0kNl/jofe+KxGW2ItQDrI2wxJhe0/tButz5SW2gXW6Qy/+DYYe/7h4XWWJ5tlgGCAWA1oyZqgHU39ssTQips+VfHCSQeTzIUplCj4dI0o1XyLxQYhU5jC0n/JtpDovAGMO/R7bPXQ0XstiwxqN3eCooUZZxiqjRIkKm/8VPQ+/Q/REQnXZ7Ini5MRLi/MBPtlgQ3dLo1EzDcZG0AyYdruCRNP5ouyRbYGE3RzShNGHK8bDcVNoPfozaDn09/SLkYZYFhnWaOwX08rB4UL40F+h8LxOtsR6rLYWjuJgTYal8TEmQCRZPhiDlCohRgshR19X+WY7n3YnZ/sG20dWvgmdx/4tkOyWA1iBK39qgSzNjjUa+4NK44iiqD5VsPOeK5Dn4IWOi3gsQFuG+6NjLZYGheW9yjhluVYiyLLvuxjNBygxyHbN1LR0o9g5iw8MJltPRNfJ/4xE2yn6NasKzY81GjOEidX74Nt1hFsO19Cy7GVI4nk4RXmJIWEoP6Y6mrITk1e2y79Nckvj4UjkAZTK0WpkIijpbPdw4jmJPL6E7Np3664w9MWx8sZUwdI8WKNxAPiFTdh250vlc4s+dasVWKwDVgUxPVG4SK+N+zl2VSIGeDEqGY+2WBoPrX6S4oKGY7TAtjxXBZ0PDfL5Djeoqg60rH0nOo79WzixXPRNSzNhjcYMoQfFOZxHt/47eu9/sxgLURgdII7mIoBbm75Pu5jI8XxIirrGtyBAS8ZFKmWquyyWRoZD7IwUQlR9MxSJKoHKtbhGfohk50vQddK/INFyjGwWxQjZqddE4tpDkYdG75bGwRqNGcIhFvTJjVBCB7EHlYH7UBi8D5mOs+Clj4ArYTpR1fALqPb+H0obPgY3v0FCDVoSftsmuaXxYeBh2jYYeQDlMhvDxzuGaPO4FC9eohsdx38F2ZVvVOknaip4IJ0qS0NhjcYBUUsy9a8iBZClsVbEce+pdmToF+Fv/StUNv8l8qMjojou0gmxO641IZZGh9WuRu4LRSBf2l2idZIocbZ8tgEe+mF0Hv0XYiuSojLmO/yuDtfO41SHLPWMNRpzDP2uUPu4s4LKQ2nXLdh5zysQhD6yaQfppO2ya2kWjAFg20epItFHXuIK7VpoJFwnk5LVquhDrvsCdJz8bcTTh8nequzlg4L8vqXesbHhHEM1cHUOcT5DLh8O+y4aQ1Gu8l1nMrBYGh6NGOSdD8jGY2E0yi4Q9yj/sp0fsi8mpU6+71ZsvfFwea1FccdP9XuMRriffxp/W3+2LrFGYx4wqqRqIbpjTIS+Uy90zWJpfIwsj0s0JyCjvWjNhehsl6g6IXKvgs/HB+lMAUFxC3bedym2XJfE0HOfkW/z++Jqadshl62G1BvWaMwH4jGxUZAUd1yH0Jc10R7TscqohsXSbKiBMGIvHwGy6RDdbY58cp/RCR2ihN3VwwoGnvozbNSBEn8NQbVfjjHRuTEc8rKRR11g2zTmiWppJ3beeRYqoy9IqruiKAFasw4ScdknCsReKBZLcyOOEo2ItvG5qFRDjHLaAV/WowjEqIEcJ45VvHU9Ok/+LhLtZ4rBMJGHVubaHlcLijUa80Bl5DFsv+tCCTN6ELieOEw+Otf/KZLFn6IycAfVQBsILZZmR2XdLCpcZ2M5x7kqlzX0jraH4EzLNDAxrwVtx34RuXW/He2zLCTWZM8BqhTyxk+/uAu77rkCQUkMhid+UiAG4+jPo+XITyFw0ibCMG6WxdL0TDQYNVgJ1Zpx0NURam9CVmXVnvFwRTeCYBT9j74XG65x0PfIuxFWh/U8+sDgpGe0zCXWaMwBtR4gNAUjm/8xqpISJRCvCV4Mic5zdJ+XPEQ/A1s3ZVm0mCor1RjRm0wqRFcb0JoNtKHc2ATZR0VxXIxu+BY2XdeKHRzGZ0T0SjXIMp9YozHLUMapBKIKutyy9r1ItBynCsHh1FGtYvCpj0nULV5S5khzPN8slkUIjQWfEa+pAF0tGoh4DOhsddHe6mj3XY4DqoWV7HPFmpT678PWW47Elhu6Udj+v/p9nofT1I6fzTIX2DaNOYGTOdF4UAU8VCs92HnXBagOPaEKwYij8+R/QTrTgdLjl+s2mwkWi0EjDw0tjFaYdReFIqdcHtcVE8tzpy/HiIE5/GNoWf8pWY6bAyxzgo005gRX59ugwSCxeDc6jvmSRNcx2UbfChh+7nPwmfyUeRV+i8VCjBs77kaZ9QDpFJ/3CJHL1OJ4tnzQYFB/Qgw++zm8eG0Cu+65BNXiRn6p9mXLLGIjjXmCPaZ23PMylHf+HIErQu+LAhzxIcSG/wN+ZUd0lMVi2Rc0F4obolp1tMuuXzUmRqen5REBq6lCeLnD0HXSt5HuvED28gjrnM0G1mjMA0xhOkOFHdei55evQRBweHUgkT0S7W0t8Efu13V6TOO5YbPFYtkfpuoKGCk4KJWidfmTD+7VnZzbvP3ov0DLYR/W2IRPm6u+hSbu59HspWWZHtZozAsipBx7SuSy977XobD1fwHPk8DaR+eKV8Er3iyHVFR8LRbLzBiLPpwQBTEchQIjDVmNel9x0BIdzUp8tezat5oJohLt+oBtIMaC3x47h2W/WKMxD6gvI8nMcacqI89hxy/ORljcJeuc7Uz2cygFD0gngVRCxFfkl7li2gKN12QzyWKZHowayhU+MBigqkGFMQlGp0SfxHjE2k/CkpO/h1jriWYH67RYuVU7hu2NlkmxRmPOoRSKnyNS64RVEcYEKvlnsfOOs+CXe2WjCZEp1BRvZgc9pLgYkWzShRfjXptFFstM0OFG5MVB1/P5QIyIbjawWsrhyAxVxGNL0Hbi3yG38o0SiwRqO+issSOLZXKs0ZgHTKQhC2ogmOgSPgd5lPt+jtEdP0Kx52ZUR55W+2J6gvAg2ho+EQtkUh5SSbpMciabWxbLtFFtos6IIukEUUVqI00KlY06xv0msmg57ENoW/85OF6SBaMcIQeIFalVYFkM1mgsAJrkNACRMNZEMqjsRP6h81DofxrFclQvGxkavrIJGhAezO9aLJbpQe0y2kbK7HVVCOFzbnPdFdUE8BjxzVJLLkDnCd+Blz1UVI3VVlRE033ewuLHGo0FgEleE2Eum2GiuYVCWnj2nahu/x5C38EwhZtyq0c5SMaBXMasWSyW6TGubdQzGgGOaQWM5ENUKrQYsl0sBqMQ7g5lZyK1Dm2nfAPp7kvkm6KhnI6WRO0fixVrNOoEPsehjRmsUJX/YOg2FB+/HG55CENFB8UKN1OaJdrgNLEpW1VlsRwoGmGoMyZaJctFnduc6mWMh1YhsxpLnDjHi6P1qM+i5bDfl31UTuoqj1uchsMajXqBuUBBZnbIp1ZeiWdT3vhJVF78NAYKjj7ExJ2uF6ItJ/t5vPkSFywWyzTQmJ56Rh9NVSeKPgTT60oif67SMGijuayIgeEDg7lVr0fHCV+DF++UAxZnxGGNRl3CfhwUVE/rWr3qIEYfez36Nt+gNoJ9y7NxiTgyXBHBpQ5E37RYLDNHVGhMhxhN0EEbKQBVv7aVFsYcVxHtzGSPQsep/4pE22mqgxqBGC+u6bFGo16RbDHN3fR0jDD2PfCbGNn8rzrKJ6W3JRPozH88jGH1uNhbLJaZQBVjSWg0zcQdfCSQejVaNNVXShSdsP8VR9R1vTa0H/vXaFn3W9EBzY81Gg1EZfgRbL/9TIS+SLCEzJ4IcGtL7TEkY2IsFsvsw0iiXK5VXdGURCZFlI7TNXsS8Lcc+n60HfPXYkhS5hj5jjFCzYU1Gg1CLZP6H/8IRp75MhAz63yCPJuhbyRRss1Ki2XOoAngdAd+4CJfCFAqm+c92JBu9gZaW5zsOhfdJ/4zYrnD9XvNhjUaDQInbWL7Rgweeu9/I4a3/CcYaniyke0ffOeDgKmkg1SKXk4Ubu/xabFYZgdRKX2eqlBk911jPLiNb+wM6SWXoOuEryG94nWRjsouPYgN6ES3mMUGwhqNBsFkE4WNFiCGUv/tGHjij1EevB/wR8FnkGgYoroqZFIu0ikTfbjiHdlctlhml7HKJw7THvW6qvq7GwFTTRVD25F/iNYj/lR0MS7GxZeC12PpK0dYo2FZINSkBCUMPfphDL34dX3kI5UEsmnTqEfRtK0eFstcQi1zkBfjwdF2qXHqyJlFMSDizHVdhPaTvopE9mh1BPWxXlFWLrl8eLABbIg1Gk2CyUTWqVbQc9dFKPbdJYbDQVIMRy5VMxk2qy2WuUJNhj7XoQsol03bh460K9tYQcVWEG4IUjl0rv8scut+x/SODPkQlpnxs96xRqNJMLkYiAC6CPIvYOudZwHFnSqoqaSLloyvVViUXn1YSSXbZr3FMpfQBLDhfKQoRkRHdagRuXCik6llL0fHcYw+jpLNYlDkIDNBlHx/LFSpH6zRaBIogqxj5XDPrEMt9d2Onl9cgmqYl7DXQSzhoDXLrJZXZDBsxlssc4c+8Ee9jBSNH6y2yhdlu6ywJ1YgOuuJPvp85iPRiY5jvojM2neY73A4k1ojZR1hjUYTUxp6QAzHxaiU+uC6HH4ESCeApLyizoL6RzRCtpJgscwZpueUWgud35yDJZpJogzq+FEHZVt61RXoOPbv4aXXylY2nNN4sMuvHrqgWKPRrEiu+o4vxsHD6Iavo/9Rzo/MSZQBT4cnkX2eg1Qc+lR5zDXmwwqDxTKXsOBnyS+WQZQtFEOiVVdlGgVu4P5AtpvpoBPJZWI8/gapVb+hxsVEIPJaQKzRWCQwkyuDDyK/6V8w2nsNgtFNCKsF7WWl8ySLDGdzjkQigfbyULkWAa5FIhaLZfZQ9YpK/5qWcbDEfIFtILpRHD5WX9GYBGaej1VvQNexX4aXWm6+QT2NzkF4DlZ5mbPPHdZoLCJMRjMEFqGK5KrvwTdgaON/wfE8xLwAbTmzS0Nl+bNGw2KZPxiFcHKoYilAxeeAiSYC8aSYpnPHR869zCq0H/cVZJa/1nxJob6Krs5Dt11rNBYzoelt1fvYBzH63D8g9By0pIB0UnZFHosVD4tlfhkr8433phQ57lVRVsXhc2lAuEP2Z1e/C+3H/iVi8Q7Z4ssmzjA47upNjERmC2s0FjGa9eK9VIYexc5fnIegPAAJONCac7Ve1UYaFsvCokV+pIKsSuYT58NsQK8aHeU+qnE8ezg6TvoW0l0XyLroLquW1fGjijNamT2s0Vi00BxQ6Fx5D7Drjpei1H+vhsfpNJBJTmYuJrg+FotlzjG9pkTnxABorTIf4mCnFfnMF0MUS9zIIyQC4WiJbhKt6z+O1sP+SLdRn43RoN5Sfw+e2TVBlgZChCkSSM/xkFjyMt1KwSyV2BgnQkj51OMYc/Ab1mBYLPNJyJ5UNBi6wvVIB+Uzm3HR1QG0pNlH0oHvsum8gqEnP4FN18Yx/Nzn5DjTnM5vmbOwlf3gsJHGIoYZzzmQ2a7h51/EjrvOR7WwSV0JejQxL9T5yONxETc5eGLIa7FYFg62iRv95fjWpiWjKstF92iUBp9F4OvgV0i0n4ilZ/0MbkysCwdK1Djh4CIOazQsYwTlHvTe96sY3XUb3Dilkr6JCKQYipasMSJWWCyW+qJmQPhGny6x5v/BXflxFHdej6Daj3jucCS7XqkH8NiDrWCyRsMyhrZxiECFYQUjL/4VRp76JKq+r9tEUJDLAfGYFReLpX6oRQ20GCzQuS7GIbYUyeN/DOROkVU+7UG9pbGQuMRhXHLgHJzJsTQZFDgGuzG0HPrH6DryQ5DgQmAfcc6TTE/FtG8cfJBrsVgOHipo5MjJh6k+jiHwdyJ//6nwn/uAtk1CWz1k4SANBrFGwzIGowmVPO1uK1HF0jch15qRTaykMk+qcswcroTRWDgWi6WOoPryeY3AheO6KG39Kor3rEO19zps+8X5GHjkt6MDDxxbPWWZmtBH/tFL0L/xJlTFv2DvqWyaD/+xYbzWl8qKj8VSz9C9y5eA0bzEG5lVWHH23RwRES7npI30Wh8CmSY20rBMjYSysWVvRCxG7yUQQxGiVNHAgxuMsFkslrqGWlqteNDmjuoQ/Gof1Vd2ODBjVc0MazQs+yTe/kokckuN5DliJoIQAaWPE+mbQywWSx3DyuYqG8Mlmgiqw9j2sxPR/9Bviv5WdN9MogxijYZl3yTWItV5kTamsc3DGAq1INHLYrHUM+wy397iIBHnCBCOzq0ztOVfsfnHHSjuuCY6avpYo2GZGrENNAtex4XIJjg/BzvuSbTB7SKIBxLaWiyW+YVTHTDeyGWAzvYQiWSIGGsLwgJ23X0l+h5+l+ytql4bt3Dfem2NhmVqHDaUyUd6PZK5BFpSARKeGBHxVFSs9i1bFoulDsml5JVRC4FQ9Hn4xW+h/9EPqIfI2oT9DTRijYZlH3giQCG8zHFw4iuQjgNZETbzZ22GxdKYsKrKRTZLA+DA8RwxHP+IgYffCg4ptD+jYI2GZZ/wCVM3vhRO6/nWSFgsTYBx+QKkEg6S4ggysvDEFIxs/Bfkn/+krO27rdIaDcs+YJxhTEW8y8wSxqdK2a5hmjOs+FgsjYYZf4qESCWjaZvYxCF63f/Ep1Hd+R+q9Ubzx5dq2If7LPtARIM9pnToEAeFJ34F/q4f6ZOmNB2m7tOKj8XSWNBqGL2lASmVHYzkZQs9wVB0O+D4VDG0HPmHaDvyE+IbpvQbNazRsOwDMRh0QTisiHyGYQmjvzwLTuEh7bbHOYs5S5jFYmkcjAGIOrPokuiymIHhEei85A771/N5LDEibhXIHvF+dB33D9HRst8aDctMCCpD2HH3xagM3ItMykUyGagBoZDRa5mOCamFxxRWNUz6yfWISCLN1DGTw3NQcllBxqP4qp3XrJhFYiXcYpkaDkJKM0CV4YO7xZKrc5KHvlgMOoei24m2Y7HsrJ/DTXRao2GZGb6UyJ4I1vDW72Lg4fcjqOYR9xxkOd9GjEONRAdOgVZ0iQdTrgCDIyKm/JfvmAKfC3wYyUEqCSTilNnJuwDqENBiMTiIYpET7ss2fYpEtrnsFsxeIDyEc4BYEbdYpkRVTz+N8UB6LdInPwy/Ooxdd16Iav45fdYj1Xkmlr7059ZoWGaCKYApMBQ0ds8b3fzP6H/k/QgrBXjZ5Uh3vATVoTuA0qAOpx7IG7/D41nQV4IAbUtPQKrlMDjVHg2HK8Ve8WqKqJb7UClwbBw5t+fK8ZzGMkA6EyKV4G+aqKQa0BMKUCqZayHmmniEuTZzrexaCLRmuZHrusNisUxAHTbRDTpvdNASaz+F+Lo/FYdwRIzGOSgPPKzHJbrFaEi0YY2GZUYE8idCo5JGAXMpPWo8voO+h98rhX9Zh+x3QinudSpZ2R+JWCp3NHJH/AmyK9+o32e/DTP+vynmSSS/KGz8Dnof/10E5RGGDWa7Hrp7ZZYaJFlMxBjp0EjJd8t6mL7VDEdODIcxKRaLZSKqXaIa1CWv7SykTrhFVDqF0W3/jZ57X8+2cdW2zhO/geza36b+RxptsRwAYeib3lUUOjEewxv/AcNPfApOPCfh7IVIL3stkt0Xynpb1P7AQt8U+FNhGtflKDlvtbQFQ09/FqNbvge/MjrWhhHLrEVmyXmIVx+CU3xWIxU9q7z5YihGRiWq8Xmk+TUajExSDFeKKzbqsFjGEQ0RhXATS5E66V44qbVqQILSDuR3/ADJ1tOR7DhDdZfaZ42G5aAwguTLgqvVUa4U2CzsKYRcp3SxbcEgK+zSN7Y+OTQaPMSXA8359Juy3Ydf3gkvuUKNB9tX+DlmhIIS/PzDqO74Dqq9P0AlvxNDo/xeTM5hxtbxJApqybjTan+xWBYDqj0SWSSOvxHx1nO0/ULcNW7UmoLaFLLqGQrWaFiaFhXsah/yW/8NPU/8CZzSkFiNmOwIEIuHYjzE6IjV0W7FilUFS/Mjrli0IC6fWAg31oHk8TfBaTlFNtIRc1AafghucjViiQ7ZFDmCEdZoWJoStqdQPbTlhd4SPJT670DPQ+9AMPgMghiVgMMoiPHIigqIYpioyWJpbmgUNIr3A3itJyFx3M/gxtt1X7HvTvTe/3qJ0rcg2XEalp59G1wvKd+wRsOy2KiJuShLtbQDA098GIWN/wFfnK6Y56GdhsOlobFYmhsdOMT34a14J5JHfVO3FMWh6v3lGxCKsaBD5VZDtJ/4ZWQP+RBcOmDsyx5hjYZlUUAxr3XIVYGn4xRWMPr0R+Bv/ZoEGqH2vrJYmh6xAakjvgx35YcQFDZg592XoDL8lD4JzifD45l1WHrWjfJ5hIm+qTvWaFjmDPFK+CS343haLuum6CXCpoX1xFC3Rq1qSI+R/aaZQY6U85VHn0J56GER9gLcWCviLceKQK+X3Xufx/wQq6fGjYT+6yJ/hY8Acp85t67L/nD4PpRf+DD8gTvM8XJuNgj68ua5fFCQG9lAL98eawPRQ2ULMe96TbpY2xNtH2P8uwovbMLxex5tsRwsRt9EnkXW3NBF4tgfIN75GhQHfoGdd54vYl0VHRDJDgK0rHkHOk7+9p5SuhvWaFhmF5EmH2X03/drGNl6tTY089mJtqP/BO3rP62H7GU01JiYIp4vFutakuskUB6GN3wV/Q99QBajAl8K8rFjvQTiqQ4kklnE4x1wU11wkofIay2qlQrKw08is/x1SC+7XL6fhl/YhN7734yg0ouWIz6K3Oq3avsHzQifRNfz5h9HdcOfo9L3fwjLJQwUgarP5kO5GTEc/GXaBsJLpxEx9yQrapj2Re2L5iMmp0yl+AS8nki37fv7FsvMMJIp0qs9pG6A13qOKGUVO+46D6W+X4heiPRWQmRWXIHO038oss1Wj0hOJ8EaDcus4he3YscvXo7KyJNRwSoFvR8g2fVSdJ91EzwpuFk4mm65fPjPRWnXT9Hz0NvkyyW42UPQdvhHRYBfb4Q9MigjL/4D+h75oAg+u8uKgKeMMapUHfhyTNU3EQB7g4wX4KIoXoiAz2vI/4qzroLTdgF23XU2yrw+N4OWde9D+zFfMA6/fM2YDb1wRddKG1HuvxHFnhtRGrgHfn4zqmJMuG+M2ldoV3RHZOBkhffKSMVzzThdVMpiUa6Z16qJJNGMXGdrjmaJ39rtzBbLQWDki91mk+v/BbGlb1bpKg/+UqKMC0VfRuQIVyLqANnll6H7tP8Tmdx3Pa01GpZZZWjD19F3//ugcufFkem4ELmjPopk50UaAkvZaMJkCmqZDdJ/oJO/hGIMkhJJxJOBRAgB7Qeyh/+WRCh/JydKMqRA8dnfR//Tf41ywGc9QsRdMR5pR58G5zpjgEpVXhW280nRKxtimQ50Hv8tuF2vFeUItNrKdTxVHKNOsqQawAJ8vN7WwDMKNEaMMNSq0AuLNut7IMGHXGxll0QvOxGUd8rydoSVHbK8S5a3yaesl7ZKuNIrh0vYIq9q4GOUDyCK4ahdSU7uJSm3alXSMqtIwB5f8XbEj/q2yjCfm+IQIdvvOBuVoUe0jZu6kll+eWQ0OMPG1FijYZlz2MqhVTsR+R1XYeCRD6BS2CwC6iCTdJBKsTCXY0UaSxUHpTI9cTEciRDphHxJtgcthyHmdWlkkR/pR37guai8pSKEOnghf8XNrERu9duQXfNuxDOHyhZT4OvDhzxczsWvjZX+ApVg75DcGCL9jvkheeeRZkuNse/qAt8mHjN+Tq4RbuF5i1v+DT0Pvlm30YzGxAi25eQoSROehjaK8DfpDfJqauewWKaL46aROu4GuG3nilBF8iXbd957GQrbr9PolyPZWqNhqUvC8iYM3PtSDPZv0SobPmDHwQg5JPNIIUShJOIs/3yMIpcOkcyJoTji7xDruExLXRVWc4gWrMMb/g6lwUfUSMQ6TpOCl+OE1C9G26qqmEF1FNvveTnKvfdotRuNa9dhf4B4SiKRbd+BWxlBoPrLyIqGRkwLBwLSZ+Etlv3DANlb8jokjvlPuBQmt+Z4uBh+6pMYePrT6t/MJNKgBFos84aTWIPcIR9GWps2QgzngV0DDnoHQx3inFVOba3tWHbCX6DtwjJSpz+HWPuro9KW/jh7MNFPp/CHyK37ILpO+kekus6B5yRkC7dzf32ibRyI6TW6sRxa1r5fjServ/iYyEjvDYiv+XPkzh5G6gIxqMddLx7ieWInWA3GO2bnAJpMi2X/UGtiXVeK3oiTQoMhMqZRa3kQoxLxM/qeqTzZSMMyr6iwieSy/SAIishv/hdUC1t15NtY7nDZHtMinwWkhhIizyaYbs6CMgwr2HnPZSju/CnYT54N+a2HfgCZQ96DePooOF4yOlLMZHkL/C1fRXnH1+FU+mSLKL8mC1PVqrFlDygSHqumfgqv7RzVOzZg5Lf/D3rue71WB4slkWjWh1MF0hJpdJ32Q4l6bUO4pa4Qb1lEjvJaK/A4bwY3sJGaG9lNl0LJunwjnaZ6phnh7WlPll+8HGFlSO+TRpNRh8+oRD7dWBqx1iMlmnoVUktegWT7OTq0Q3XHP6O85fMIC88ypYxZlTer0ZYaoQSm6fVfR2z5e7iG0uB92HnXReJ05OGL1VCHLOBBS7Hs9GuRbD2NVkGOnVrhrNGwWBYQU50mVlKirqFnPo2hZ7/Ah0J0eBPWHVN1jU1lQzgRK8IFOo3Ud3mxPxd7pnGHNprLciIW6uyHMVZPyy5qOQ+x2r64oNFIrf+qGI33iRdSwNbbT0GVT39LxOGLPHh+gJZD3of2EzgHOGWRkkZZ4mtyrNGwWBYSUT+2Z4QcMp7WIOrSS6Xkp1/pRWX0KVQH70ex5+cojT6GoDIApzyAajWPmBQKNDBE7QY/ZT2KOwQ+0+Lqw4M0JmauEsv+qKXlbkimNFxhKRccX/LrSB79Xxh68e/R98jvaDWoypgfovXwj6D9uC9xRbaZHnr8nDwBDNZoWCxNAhU5KG1H/1N/gvxG9smn7rPdw1QJsutyNjN+rKWGFKJSSPqVACNFVx8UZQ0NHzxltV8NDjuTy0TP0mibW7SjzmB5z1J97NNNIX74t7HzsT9CkN/IGmCt9oy1HIfl59wGN94RfXN6WKNhsTQYY+0XWiLwQ9eozdq3KiaeIuOJEfEsex//COJBFYGUIPxeTLzMlqx5Ot0q/h6kj0bQ8jr0P/clxNNrkGh7iTjgoyju+ikCv2AKYR4mRiOTloU6TcBxo8GQM0S5AhQ4AgFDUt0XIJZeh2Xn3AEvuUqO441EMjQNrNGwWJqO0HQq0BKiioGH34WhTd/Th7jMXin4JOpgwacFhhidiR714oSjFTiIHfVtxJe9TVODqcXPMCij78G3YHjLf4mxlahEk8zR54j4jNHYPPdjRWktnWvr8wsvh5VM+UKIkhgMtpnpiAmsAvV9pLrPR/eZ18HzsrItgEvjMgOs0bBYmg1RaT4oqHXUsqyNnpVd6Lv/zciL1+zJesDnQuSIXBZIxk15t5gNh/YjYiIkupA55TGM9t0uhuIdaDvyE2g5/Pf1CH/kOfQ+8k5tW2LnBG19kq+ws0Fc0jAeF8PDwf8kbdUML1ByBoGDoVGOkMBxGKKOFpq/AdqP+SxaD/9j3o1s0FY0uTXTjjZdrNGwWOYRVg2wcolqGogHG6IqBU1GlZcvKi/rmyM914KMtU/U0loNu1Y7zBSeQLzj8uizYjzeiNLAL3V0U1cKGJ4zlQiRTHHgRHMNulE/TH0/l5q5qHDl1mgINJnCONLHX4WKsww77jwfoZ9H98nfRnaNiUCYFoVN/4q+Z/4EwchG3aZJJFGIppfmmSvGmG0gWmSrCTfMbRrqyAoj0CF4ImnRa8uIQUslA8Q6LkLyuOvlWrVhRq9zptJkjYbFMo+otokS9z3yfoy88DVdJq6bgBNPyQFsuGbBI69Yq3i6H5PC6rfkOCnN5ct6uJZQM4NeppyRC/r9Sn4TBh75LRS3/xQhDYVs04JA3miTkgkTgZiJqWgw+LkI0LSXOw5CJJa/Fd6az2DH3RehNPgcMkvPx5LTr/3/7V1ZjCVVGf6q6tZd+t7b3bP0LMA4A8MyLBOYGYyjCTGE6AMhISI+iCsPxoREfVF5IAYfiAm8QYjLgyEiSoIh0biMaxRQQR2UyLBnmBmWMGMz3dPrXauu3/efqu7JyCwMzu1lztdddapOnao695w6//f/Z2VW1JiSjtnV5Vm5oTE2jbE/YHrvvWiNP64HWVqGYWptSAUStPLgTELx6NCAmJrWEfNPbS/cIv6gLuMqVzM+FzfegXjjXaYEhKahqF/2qcOThscyhT5rV3gEfeYqtvPjGeTOX+8fXLw6jTdx6C/bkDZGbYbfmOW2QM1U9eq5aFHIdksNmECxfglWbn8IpaGrTzPW7r15qkgLVRokvQTd0d/gyKv3oPX2YzZoWDIkH3CpcLKKVAVTLqcoUmN1DCL9VK7TZ/OnLl0cG3+RB8/DGipbHsL02LM48sI3mDYlrNr+Y1TX35SFU3JIY1eacSPjzrz5Ixz+16cdt/NCVOhhsKpr/UkhvTaHclntW1oSTe0apnYwTqWtv0Y0/BFF3m5w5eHU4EnD4+wAv3IV7HnkxNFfWLFlkdPbRWDdiWeskbUxucdWCBwo91DRnItZsVTjdZKEaDTVHZTXhrdj7c7f0yp5d90k/wckC1dxYicm7HJ0Zl5Gc/RXmNh3P7rTe226CV13FWvUVEkcA2XV3/N3MJ7z1Vfu/qUPEQaFreqseKw1ssNoBYINd2Ds1QfQPfKcfUthsYZidQuKqz+K+qbbEJXPnUuPw//+HKb3P0irRMK6gKFqSuJVCvYjkfRl8z2MR6tNy2NWpJ9isMY8o7962MXxBsRX/Q1haT3Dvjt40vBYlsgLby9poDX+GBr77kJ3/El0aY4P1C9CdftjiIrrGVCqtQrY/PK0ZxKqopCwdnq6ip62EMn0ixh9+hNokTxUJaS4aCiAoqdRvb04Rrl2BQbOvQW1jV9EWKgzxHtBXuz5JokA+/Hy08FRFgkjMPPGg5h66U60G68Zgaj7rq5FFKrWfdfIwx5A5M9d2sjErsHlk/MJgwqS+ofRLW9DZ+wfaB15Cml72n720KV3YPjiu8xSPPzs59Hc9wMSD9OHZuTQgL5HieszjzzucmebrrutzjVLQJ3EIS7U8gLxyI0oXfpTXpEykOffyeFJw2NZwiYP74zj0BM70Z55xeqUtamBUOt+a0LEocvuRn3z11kI6Mkyo+bphYB6OrlSLvLYg9nR31KDvRiFgQupvZ5ns+HmyAvrqRfx04cRL/8kckTAycSfSWw3Mj3HbFSxhKOu1yqptYEsZ0HCn88f6Ma/qENCoNUgK+cgPu92xKtvQnPmAMljAsW111sLweT++zC999sYXLMNYfMJtwiXoX+ppDhrjZnJKddALkmvdWe0vHClpE4QKeItDyJe85nsjlODJw2PZQmnz5Mkxn6G8Wc+jmaLpUfrfMfUuMIU3bCOFVf/EWUN4Op1eQctDZMM/YUKXyaWM1dHEthO95MCr7pyneQF1cXS7c8cnHaq2DhR6YSOJNGRl27H1Mv3GHGYgcFdgdZGvebibl7clhOsd1X2fajxWytQym6wHm0uoZge/OLilZZmQeewjYGwxLAvUQ9gWPeIMwoXTe4s22jbWhdcRyCKqC6rdMRRitrKTbS6/4mgsMLFMbuaRfwd4UnDY3mCBdbq4LXYUfsgktGHgelnqCzSb+haale3WrCAhJFSw5eIdmLa43joUTOV0NNgsOZ/duHQ7o/Rs+1SjVJEsxMP0ihStVXm5bEYwAxSG41Ghk81mCs8LpfcWvtT06lZtGt27kJMN9UcVFl5OB48aXgsS1j3Rkk4908lb16QuV4k0v+kJ1ohcDN+8rzfyAvf8Yvo4oGlISMqMlYLUGf2VYz+9Vq0m68zTZXQ1F+p1dZJHHEsDdxS3t3ssWCQpdpTY5SyLzNbWy3qUA3lqfwUJsTqHY+itP5GWlWZ53HgScPDo49QcXNTd5CgRF5WPkVw+lfpXToWjwRHMvM8xp66BjONcVoYmS9/Tq0aoFTMqm48Fhf0mRnt9zDT7KFB60M1V3FlPdZdswdBceUJ1af+q1YeHmcxnAInwqB4Vc+uib+jcXAXGmMaI9Gl99IgDEEWWli9DMObv4ChsiMLYxL+hOnZHrVZ/pql83POGgSaBUBdrtMU1aFNGHn/T2yhr6R5EElj/0lJwVsaHh59hEpb2mti9Mlr0Hh7N4rlQXJIiQV21FkdPB++8E7Uz/8yekGBBTSl4F2cup2JDrJC65XPIj34QzQ7ASYbxhnWcCyLarAe0gIRmzg+8Vh4aABpl3kTRHUMbP0Twtp243vlm6u9sh23d4a3NDw8+goW1rCIeHCHaeHdziSiZBQrhgMM1QOE3WmMP/9VHPhljLHdNyPtjGf3LT5YbyJaS+nEU0YIGq8hgSILRDO/albV2WyMgMPxBZFHn8DM6EVVlC/8HqofnERQ3UYPUgbzTL29js6t48FbGh4e/YQKp/Q69erqTtm05bNvPII0AjRDR60mzbyHZitwayCkPcTlVaiuuRmV992K8ooPWMHWwL9Qo1EomN1KbAsjkDtTu9F+9joE6SQ63QBHZqxlhtA+QFxwcy8ZkYhRvLQ5KY6u0rOu16b5zx/PSWyGU6+oOWTh5gyFLJw5YQ3hyKcQrbsNadpCMrMf6ewBfncBytUrEdUuQlge4X0VZ0mcoF7Rk4aHRz9hpMGCz5KtHivW66iXYOKlb2LqlW8ZoURRiOpAzwbMJRTEsy2g2WZhTUU2QPXcT2L4iu8giIdUgN0zFgidN+9Da+9XbLqMTjvABElDUkuCS/ShxvD6gEVbVOlxElhO5jsRQtZJQrAZAuincReaT0oGglx9FrbxmqS50lliXYqErtvnoet0IrliBW7KozCqIKpsxMrL70d55Dq7T68+kRLiScPDYyHB4icSsZUPWE5bbz2KsT1fQjL7FnoFoF5xs5WqGPeSGDPBRWiOP0eL4yqMfOgJWhm1rJD3H5pipPXCDUje3mWkMTUjcnMkJrES06+mcRum+qp7s8TW4oCll3aMkvF2fq6DzM1PnZcLZAsu8VDXnJYvuy/z0Jkuzx07qyCr/eGrmMfyo/SXX0cZbgGoHPBZagfSgEHdZ8+gUmHfhh27cLpFrsVZrjZaqVFxLYLSOrorUChvRFyl5VC9AIXKZvqtRBQPIyistAGI7xWeNDw8FhQSpRKmFEvSFKlZhohMcDRHd2Fq371ojz+OgbiJspZASCKMTSYorr8ea3f83ASHRtVJlvQbvfYbaD59NZLkENIkX/iHwi/QxIsp4+tEy2ITMEqrTPbygGlOR6JUAl0nznFjeNJMwGvqGWny0vKVN9L6BV0X8jEpTthnuZGzh55E6S4Bn91GuGsiBR3l01Jpmvo4LCAqrUEwsA7F+laUajsR1i5GNHABwuIaWgfZQu/HwJ49t3PPdeARX25/jJsbvHf68KTh4bHIYQU0mUb39bvROfwISpf/ClF5s/k7kfdeRMDpIxn/HZrP38AIulHhWilO4iSihfT/EisStHr40U9zgtkdz1/kTv6mglO4J86CE5lp+gzJdlXhaMooucfGz055qx4x9+xM6EvYUkW3uZpM02coOaoaFD9oAkcbEGe+Cu1czUGlIyn3shYKMS0CavxRZQMK9W2Iqldwu5TkcAnC0iYGZoAlAE8aHh6LHNJmrQGUwkkCSVoxxaLt3bYw6I4+jNaLt/CIZKFutZKtjM6ZkCj5c137jRPQsmqSbg8dMkGnK9LK3p2934IynFLNvGxHT2OiEyNfaS+vzLFbyAJh2ENBJMBzDWbUSodye3EZhfIFtAYuQ1rdQncrwoErEcbnIChoZUZRiL3d4uGMET1Ub5Jlycgzwo6OFjc8aXh4eJwWkrFfoPmC5p+yOYWPEXfH+uRihnRHbwlhu5oHycSQTvMjubIKtAhVh+TQJTG4RmBdFn3qQTw2CSzGUMeCjCAIhTC938JI/DMMz0MUqPl3rdeZZn014a9HiRS08QGyDALNUV8coUvBr7YBI4IdwMBmksEa+g/rNWcdPGl4eHi8a0hoaEsOPoD2ga+h1z5sdf+5HD/KIHCg6ywFSmgT7CEiSn9VIcliUNfiTkcEofPsHpKBe4Ru1Ln55vzi/LhJh9f78mogdV0OKO9Dav9RXLOp5cNwEIEag0sbERQ3mIvK+Qy8mmFXM+xakkjRHvvOECnphc7iE5aCVXAm4EnDw8PjNDEvvXXkRKpzc6TJJIJkimwwTVKZwvRr38Xk3u/bBJEKbOGzx0izD6M6hXsNBWrzBa0pUtuCYnkDwuIqFOhPBiARrEJKkyDQanphxd181FuPjcM8jn8lx1x83E5ehLNiTnLrWQLgv60vx4xsj4O/AAAAAElFTkSuQmCC"/>
          <p:cNvSpPr>
            <a:spLocks noChangeAspect="1" noChangeArrowheads="1"/>
          </p:cNvSpPr>
          <p:nvPr/>
        </p:nvSpPr>
        <p:spPr bwMode="auto">
          <a:xfrm>
            <a:off x="51752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1507577"/>
            <a:ext cx="7620000" cy="38933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Questions? Need training? 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Contact Fair Play!</a:t>
            </a:r>
            <a:b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</a:b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Resources: </a:t>
            </a:r>
            <a:r>
              <a:rPr lang="en-US" sz="1900" i="1" dirty="0">
                <a:solidFill>
                  <a:srgbClr val="002060"/>
                </a:solidFill>
                <a:latin typeface="Open Sans"/>
                <a:cs typeface="Open Sans"/>
              </a:rPr>
              <a:t>E.g.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, OCR;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State Depts. of Ed.;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National Women’s Law Center;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Women’s Sports Foundation;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CA Women’s Law Center; 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Fair Play for Girls in Sports; more! </a:t>
            </a: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002060"/>
              </a:solidFill>
              <a:latin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Open Sans"/>
                <a:cs typeface="Open Sans"/>
              </a:rPr>
              <a:t>Follow &amp; Access Fair Play Tools 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  <a:hlinkClick r:id="rId3"/>
              </a:rPr>
              <a:t>www.fairplayforgirlsinsports.org</a:t>
            </a:r>
            <a:b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</a:b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  <a:hlinkClick r:id="rId4"/>
              </a:rPr>
              <a:t>fairplay@legalaidatwork.org</a:t>
            </a:r>
            <a:r>
              <a:rPr lang="en-US" sz="1900" dirty="0">
                <a:solidFill>
                  <a:srgbClr val="002060"/>
                </a:solidFill>
                <a:latin typeface="Open Sans"/>
                <a:cs typeface="Open Sans"/>
              </a:rPr>
              <a:t> fairplay4girls (FB / Twitter/ IG)</a:t>
            </a:r>
          </a:p>
        </p:txBody>
      </p:sp>
      <p:pic>
        <p:nvPicPr>
          <p:cNvPr id="11" name="Picture 10" descr="RainbowBar.jp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85800" y="5553454"/>
            <a:ext cx="7772400" cy="64008"/>
          </a:xfrm>
          <a:prstGeom prst="rect">
            <a:avLst/>
          </a:prstGeom>
        </p:spPr>
      </p:pic>
      <p:pic>
        <p:nvPicPr>
          <p:cNvPr id="14" name="Picture 13" descr="Legal_Aid_At_Work_Logo-01.png"/>
          <p:cNvPicPr>
            <a:picLocks noChangeAspect="1"/>
          </p:cNvPicPr>
          <p:nvPr/>
        </p:nvPicPr>
        <p:blipFill>
          <a:blip r:embed="rId6"/>
          <a:srcRect l="37446" t="40433" r="43598" b="44919"/>
          <a:stretch>
            <a:fillRect/>
          </a:stretch>
        </p:blipFill>
        <p:spPr>
          <a:xfrm>
            <a:off x="669925" y="5922468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</p:pic>
      <p:pic>
        <p:nvPicPr>
          <p:cNvPr id="13" name="Picture 3" descr="fair play_vert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74867" y="5922468"/>
            <a:ext cx="48333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Shape 339" descr="Image result for questions"/>
          <p:cNvPicPr preferRelativeResize="0"/>
          <p:nvPr/>
        </p:nvPicPr>
        <p:blipFill rotWithShape="1">
          <a:blip r:embed="rId8">
            <a:alphaModFix/>
          </a:blip>
          <a:srcRect l="26231"/>
          <a:stretch/>
        </p:blipFill>
        <p:spPr>
          <a:xfrm>
            <a:off x="5257800" y="1600200"/>
            <a:ext cx="2601930" cy="19839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8664832"/>
      </p:ext>
    </p:extLst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TM01859861[[fn=Tradeshow]]</Template>
  <TotalTime>13884</TotalTime>
  <Words>908</Words>
  <Application>Microsoft Macintosh PowerPoint</Application>
  <PresentationFormat>On-screen Show (4:3)</PresentationFormat>
  <Paragraphs>89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Candara</vt:lpstr>
      <vt:lpstr>Montserrat-Bold</vt:lpstr>
      <vt:lpstr>Open Sans</vt:lpstr>
      <vt:lpstr>Tradeshow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Legal Aid Society-Employment Law Center’s Title IX K-12 Equality Project  Elizabeth Kristen, Esq.</dc:title>
  <dc:creator>tbutler</dc:creator>
  <cp:lastModifiedBy>Ronald Nocetti</cp:lastModifiedBy>
  <cp:revision>975</cp:revision>
  <cp:lastPrinted>2020-09-11T21:57:00Z</cp:lastPrinted>
  <dcterms:created xsi:type="dcterms:W3CDTF">2011-11-30T19:07:43Z</dcterms:created>
  <dcterms:modified xsi:type="dcterms:W3CDTF">2021-07-06T19:07:13Z</dcterms:modified>
</cp:coreProperties>
</file>